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0" r:id="rId2"/>
    <p:sldId id="300" r:id="rId3"/>
    <p:sldId id="309" r:id="rId4"/>
    <p:sldId id="313" r:id="rId5"/>
    <p:sldId id="310" r:id="rId6"/>
    <p:sldId id="311" r:id="rId7"/>
    <p:sldId id="312" r:id="rId8"/>
    <p:sldId id="301" r:id="rId9"/>
    <p:sldId id="296" r:id="rId10"/>
    <p:sldId id="317" r:id="rId11"/>
    <p:sldId id="297" r:id="rId12"/>
    <p:sldId id="298" r:id="rId13"/>
    <p:sldId id="318" r:id="rId14"/>
    <p:sldId id="256" r:id="rId15"/>
    <p:sldId id="278" r:id="rId16"/>
    <p:sldId id="314" r:id="rId17"/>
    <p:sldId id="315" r:id="rId18"/>
    <p:sldId id="316" r:id="rId19"/>
    <p:sldId id="319" r:id="rId20"/>
    <p:sldId id="320" r:id="rId21"/>
    <p:sldId id="321" r:id="rId22"/>
    <p:sldId id="322" r:id="rId23"/>
    <p:sldId id="262" r:id="rId24"/>
    <p:sldId id="276" r:id="rId25"/>
    <p:sldId id="270" r:id="rId26"/>
    <p:sldId id="271" r:id="rId27"/>
    <p:sldId id="269" r:id="rId28"/>
    <p:sldId id="294" r:id="rId29"/>
    <p:sldId id="263" r:id="rId30"/>
    <p:sldId id="264" r:id="rId31"/>
    <p:sldId id="302" r:id="rId32"/>
    <p:sldId id="305" r:id="rId33"/>
    <p:sldId id="308" r:id="rId34"/>
    <p:sldId id="307" r:id="rId35"/>
    <p:sldId id="304" r:id="rId36"/>
    <p:sldId id="323" r:id="rId37"/>
    <p:sldId id="281" r:id="rId38"/>
    <p:sldId id="282" r:id="rId39"/>
    <p:sldId id="303" r:id="rId40"/>
    <p:sldId id="299" r:id="rId41"/>
  </p:sldIdLst>
  <p:sldSz cx="9144000" cy="6858000" type="screen4x3"/>
  <p:notesSz cx="7053263" cy="10180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762"/>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4660"/>
  </p:normalViewPr>
  <p:slideViewPr>
    <p:cSldViewPr>
      <p:cViewPr varScale="1">
        <p:scale>
          <a:sx n="69" d="100"/>
          <a:sy n="69"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509032"/>
          </a:xfrm>
          <a:prstGeom prst="rect">
            <a:avLst/>
          </a:prstGeom>
        </p:spPr>
        <p:txBody>
          <a:bodyPr vert="horz" lIns="98472" tIns="49236" rIns="98472" bIns="49236" rtlCol="0"/>
          <a:lstStyle>
            <a:lvl1pPr algn="l">
              <a:defRPr sz="1300"/>
            </a:lvl1pPr>
          </a:lstStyle>
          <a:p>
            <a:endParaRPr lang="en-US"/>
          </a:p>
        </p:txBody>
      </p:sp>
      <p:sp>
        <p:nvSpPr>
          <p:cNvPr id="3" name="Date Placeholder 2"/>
          <p:cNvSpPr>
            <a:spLocks noGrp="1"/>
          </p:cNvSpPr>
          <p:nvPr>
            <p:ph type="dt" idx="1"/>
          </p:nvPr>
        </p:nvSpPr>
        <p:spPr>
          <a:xfrm>
            <a:off x="3995217" y="0"/>
            <a:ext cx="3056414" cy="509032"/>
          </a:xfrm>
          <a:prstGeom prst="rect">
            <a:avLst/>
          </a:prstGeom>
        </p:spPr>
        <p:txBody>
          <a:bodyPr vert="horz" lIns="98472" tIns="49236" rIns="98472" bIns="49236" rtlCol="0"/>
          <a:lstStyle>
            <a:lvl1pPr algn="r">
              <a:defRPr sz="1300"/>
            </a:lvl1pPr>
          </a:lstStyle>
          <a:p>
            <a:fld id="{D152C4D7-3E07-427D-BC3C-707927B855E6}" type="datetimeFigureOut">
              <a:rPr lang="en-US" smtClean="0"/>
              <a:pPr/>
              <a:t>7/6/2021</a:t>
            </a:fld>
            <a:endParaRPr lang="en-US"/>
          </a:p>
        </p:txBody>
      </p:sp>
      <p:sp>
        <p:nvSpPr>
          <p:cNvPr id="4" name="Slide Image Placeholder 3"/>
          <p:cNvSpPr>
            <a:spLocks noGrp="1" noRot="1" noChangeAspect="1"/>
          </p:cNvSpPr>
          <p:nvPr>
            <p:ph type="sldImg" idx="2"/>
          </p:nvPr>
        </p:nvSpPr>
        <p:spPr>
          <a:xfrm>
            <a:off x="982663" y="763588"/>
            <a:ext cx="5089525" cy="3817937"/>
          </a:xfrm>
          <a:prstGeom prst="rect">
            <a:avLst/>
          </a:prstGeom>
          <a:noFill/>
          <a:ln w="12700">
            <a:solidFill>
              <a:prstClr val="black"/>
            </a:solidFill>
          </a:ln>
        </p:spPr>
        <p:txBody>
          <a:bodyPr vert="horz" lIns="98472" tIns="49236" rIns="98472" bIns="49236" rtlCol="0" anchor="ctr"/>
          <a:lstStyle/>
          <a:p>
            <a:endParaRPr lang="en-US"/>
          </a:p>
        </p:txBody>
      </p:sp>
      <p:sp>
        <p:nvSpPr>
          <p:cNvPr id="5" name="Notes Placeholder 4"/>
          <p:cNvSpPr>
            <a:spLocks noGrp="1"/>
          </p:cNvSpPr>
          <p:nvPr>
            <p:ph type="body" sz="quarter" idx="3"/>
          </p:nvPr>
        </p:nvSpPr>
        <p:spPr>
          <a:xfrm>
            <a:off x="705327" y="4835803"/>
            <a:ext cx="5642610" cy="4581287"/>
          </a:xfrm>
          <a:prstGeom prst="rect">
            <a:avLst/>
          </a:prstGeom>
        </p:spPr>
        <p:txBody>
          <a:bodyPr vert="horz" lIns="98472" tIns="49236" rIns="98472" bIns="4923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669839"/>
            <a:ext cx="3056414" cy="509032"/>
          </a:xfrm>
          <a:prstGeom prst="rect">
            <a:avLst/>
          </a:prstGeom>
        </p:spPr>
        <p:txBody>
          <a:bodyPr vert="horz" lIns="98472" tIns="49236" rIns="98472" bIns="49236" rtlCol="0" anchor="b"/>
          <a:lstStyle>
            <a:lvl1pPr algn="l">
              <a:defRPr sz="1300"/>
            </a:lvl1pPr>
          </a:lstStyle>
          <a:p>
            <a:endParaRPr lang="en-US"/>
          </a:p>
        </p:txBody>
      </p:sp>
      <p:sp>
        <p:nvSpPr>
          <p:cNvPr id="7" name="Slide Number Placeholder 6"/>
          <p:cNvSpPr>
            <a:spLocks noGrp="1"/>
          </p:cNvSpPr>
          <p:nvPr>
            <p:ph type="sldNum" sz="quarter" idx="5"/>
          </p:nvPr>
        </p:nvSpPr>
        <p:spPr>
          <a:xfrm>
            <a:off x="3995217" y="9669839"/>
            <a:ext cx="3056414" cy="509032"/>
          </a:xfrm>
          <a:prstGeom prst="rect">
            <a:avLst/>
          </a:prstGeom>
        </p:spPr>
        <p:txBody>
          <a:bodyPr vert="horz" lIns="98472" tIns="49236" rIns="98472" bIns="49236" rtlCol="0" anchor="b"/>
          <a:lstStyle>
            <a:lvl1pPr algn="r">
              <a:defRPr sz="1300"/>
            </a:lvl1pPr>
          </a:lstStyle>
          <a:p>
            <a:fld id="{DD5BC371-EA30-4686-821C-4D95896F5850}" type="slidenum">
              <a:rPr lang="en-US" smtClean="0"/>
              <a:pPr/>
              <a:t>‹#›</a:t>
            </a:fld>
            <a:endParaRPr lang="en-US"/>
          </a:p>
        </p:txBody>
      </p:sp>
    </p:spTree>
    <p:extLst>
      <p:ext uri="{BB962C8B-B14F-4D97-AF65-F5344CB8AC3E}">
        <p14:creationId xmlns:p14="http://schemas.microsoft.com/office/powerpoint/2010/main" val="427095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817DB86C-0590-4711-9A80-BE5A092038CC}" type="slidenum">
              <a:rPr lang="en-GB" smtClean="0"/>
              <a:pPr/>
              <a:t>1</a:t>
            </a:fld>
            <a:endParaRPr lang="en-GB"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56192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Gabe              Book bag    PE kit</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B56B92-500B-431B-A1A6-978532C69A0C}" type="slidenum">
              <a:rPr lang="en-GB" altLang="en-US">
                <a:latin typeface="Arial" panose="020B0604020202020204" pitchFamily="34" charset="0"/>
              </a:rPr>
              <a:pPr>
                <a:spcBef>
                  <a:spcPct val="0"/>
                </a:spcBef>
              </a:pPr>
              <a:t>9</a:t>
            </a:fld>
            <a:endParaRPr lang="en-GB" altLang="en-US">
              <a:latin typeface="Arial" panose="020B0604020202020204" pitchFamily="34" charset="0"/>
            </a:endParaRPr>
          </a:p>
        </p:txBody>
      </p:sp>
    </p:spTree>
    <p:extLst>
      <p:ext uri="{BB962C8B-B14F-4D97-AF65-F5344CB8AC3E}">
        <p14:creationId xmlns:p14="http://schemas.microsoft.com/office/powerpoint/2010/main" val="425666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Gabe              Book bag    PE kit</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B56B92-500B-431B-A1A6-978532C69A0C}" type="slidenum">
              <a:rPr lang="en-GB" altLang="en-US">
                <a:latin typeface="Arial" panose="020B0604020202020204" pitchFamily="34" charset="0"/>
              </a:rPr>
              <a:pPr>
                <a:spcBef>
                  <a:spcPct val="0"/>
                </a:spcBef>
              </a:pPr>
              <a:t>10</a:t>
            </a:fld>
            <a:endParaRPr lang="en-GB" altLang="en-US">
              <a:latin typeface="Arial" panose="020B0604020202020204" pitchFamily="34" charset="0"/>
            </a:endParaRPr>
          </a:p>
        </p:txBody>
      </p:sp>
    </p:spTree>
    <p:extLst>
      <p:ext uri="{BB962C8B-B14F-4D97-AF65-F5344CB8AC3E}">
        <p14:creationId xmlns:p14="http://schemas.microsoft.com/office/powerpoint/2010/main" val="380915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75DD7B-00F3-4BA4-8DE9-A83E24C1D9A2}" type="slidenum">
              <a:rPr lang="en-GB" altLang="en-US">
                <a:latin typeface="Arial" panose="020B0604020202020204" pitchFamily="34" charset="0"/>
              </a:rPr>
              <a:pPr>
                <a:spcBef>
                  <a:spcPct val="0"/>
                </a:spcBef>
              </a:pPr>
              <a:t>11</a:t>
            </a:fld>
            <a:endParaRPr lang="en-GB" altLang="en-US">
              <a:latin typeface="Arial" panose="020B0604020202020204" pitchFamily="34" charset="0"/>
            </a:endParaRPr>
          </a:p>
        </p:txBody>
      </p:sp>
    </p:spTree>
    <p:extLst>
      <p:ext uri="{BB962C8B-B14F-4D97-AF65-F5344CB8AC3E}">
        <p14:creationId xmlns:p14="http://schemas.microsoft.com/office/powerpoint/2010/main" val="3891554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4F9837-161E-46B8-A280-EB01BA4AEB42}" type="slidenum">
              <a:rPr lang="en-GB" altLang="en-US">
                <a:latin typeface="Arial" panose="020B0604020202020204" pitchFamily="34" charset="0"/>
              </a:rPr>
              <a:pPr>
                <a:spcBef>
                  <a:spcPct val="0"/>
                </a:spcBef>
              </a:pPr>
              <a:t>12</a:t>
            </a:fld>
            <a:endParaRPr lang="en-GB" altLang="en-US">
              <a:latin typeface="Arial" panose="020B0604020202020204" pitchFamily="34" charset="0"/>
            </a:endParaRPr>
          </a:p>
        </p:txBody>
      </p:sp>
    </p:spTree>
    <p:extLst>
      <p:ext uri="{BB962C8B-B14F-4D97-AF65-F5344CB8AC3E}">
        <p14:creationId xmlns:p14="http://schemas.microsoft.com/office/powerpoint/2010/main" val="358346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5BC371-EA30-4686-821C-4D95896F5850}" type="slidenum">
              <a:rPr lang="en-US" smtClean="0"/>
              <a:pPr/>
              <a:t>29</a:t>
            </a:fld>
            <a:endParaRPr lang="en-US"/>
          </a:p>
        </p:txBody>
      </p:sp>
    </p:spTree>
    <p:extLst>
      <p:ext uri="{BB962C8B-B14F-4D97-AF65-F5344CB8AC3E}">
        <p14:creationId xmlns:p14="http://schemas.microsoft.com/office/powerpoint/2010/main" val="1961091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81EAD3-DB13-4865-9AA4-22D87A8E0B23}"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C185D-2447-4438-9E4F-127AF2A7561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81EAD3-DB13-4865-9AA4-22D87A8E0B23}"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C185D-2447-4438-9E4F-127AF2A756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81EAD3-DB13-4865-9AA4-22D87A8E0B23}"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C185D-2447-4438-9E4F-127AF2A7561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34A084D-598B-4FB3-8165-4AA6C56A5ADE}" type="slidenum">
              <a:rPr lang="en-US" altLang="en-US"/>
              <a:pPr>
                <a:defRPr/>
              </a:pPr>
              <a:t>‹#›</a:t>
            </a:fld>
            <a:endParaRPr lang="en-US" altLang="en-US"/>
          </a:p>
        </p:txBody>
      </p:sp>
    </p:spTree>
    <p:extLst>
      <p:ext uri="{BB962C8B-B14F-4D97-AF65-F5344CB8AC3E}">
        <p14:creationId xmlns:p14="http://schemas.microsoft.com/office/powerpoint/2010/main" val="79383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81EAD3-DB13-4865-9AA4-22D87A8E0B23}"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C185D-2447-4438-9E4F-127AF2A7561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81EAD3-DB13-4865-9AA4-22D87A8E0B23}"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C185D-2447-4438-9E4F-127AF2A7561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81EAD3-DB13-4865-9AA4-22D87A8E0B23}" type="datetimeFigureOut">
              <a:rPr lang="en-US" smtClean="0"/>
              <a:pPr/>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C185D-2447-4438-9E4F-127AF2A756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81EAD3-DB13-4865-9AA4-22D87A8E0B23}" type="datetimeFigureOut">
              <a:rPr lang="en-US" smtClean="0"/>
              <a:pPr/>
              <a:t>7/6/2021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2C185D-2447-4438-9E4F-127AF2A756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81EAD3-DB13-4865-9AA4-22D87A8E0B23}" type="datetimeFigureOut">
              <a:rPr lang="en-US" smtClean="0"/>
              <a:pPr/>
              <a:t>7/6/2021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2C185D-2447-4438-9E4F-127AF2A756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1EAD3-DB13-4865-9AA4-22D87A8E0B23}" type="datetimeFigureOut">
              <a:rPr lang="en-US" smtClean="0"/>
              <a:pPr/>
              <a:t>7/6/2021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2C185D-2447-4438-9E4F-127AF2A756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81EAD3-DB13-4865-9AA4-22D87A8E0B23}" type="datetimeFigureOut">
              <a:rPr lang="en-US" smtClean="0"/>
              <a:pPr/>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C185D-2447-4438-9E4F-127AF2A756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81EAD3-DB13-4865-9AA4-22D87A8E0B23}" type="datetimeFigureOut">
              <a:rPr lang="en-US" smtClean="0"/>
              <a:pPr/>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C185D-2447-4438-9E4F-127AF2A756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1EAD3-DB13-4865-9AA4-22D87A8E0B23}" type="datetimeFigureOut">
              <a:rPr lang="en-US" smtClean="0"/>
              <a:pPr/>
              <a:t>7/6/2021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C185D-2447-4438-9E4F-127AF2A7561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essentialschoolwear.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stmargarets.luton.sch.uk/wp-content/uploads/2021/04/St-Margaret-March_April-2021-Menu-FINAL.pdf" TargetMode="Externa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579511" y="170438"/>
            <a:ext cx="7921625" cy="5724644"/>
          </a:xfrm>
          <a:prstGeom prst="rect">
            <a:avLst/>
          </a:prstGeom>
          <a:noFill/>
          <a:ln w="9525">
            <a:noFill/>
            <a:miter lim="800000"/>
            <a:headEnd/>
            <a:tailEnd/>
          </a:ln>
        </p:spPr>
        <p:txBody>
          <a:bodyPr wrap="square">
            <a:spAutoFit/>
          </a:bodyPr>
          <a:lstStyle/>
          <a:p>
            <a:pPr algn="ctr">
              <a:spcBef>
                <a:spcPct val="50000"/>
              </a:spcBef>
            </a:pPr>
            <a:endParaRPr lang="en-GB" sz="4400" dirty="0" smtClean="0">
              <a:latin typeface="Century Gothic" panose="020B0502020202020204" pitchFamily="34" charset="0"/>
            </a:endParaRPr>
          </a:p>
          <a:p>
            <a:pPr algn="ctr">
              <a:spcBef>
                <a:spcPct val="50000"/>
              </a:spcBef>
            </a:pPr>
            <a:r>
              <a:rPr lang="en-GB" sz="4400" dirty="0" smtClean="0">
                <a:latin typeface="Century Gothic" panose="020B0502020202020204" pitchFamily="34" charset="0"/>
              </a:rPr>
              <a:t>Welcome </a:t>
            </a:r>
          </a:p>
          <a:p>
            <a:pPr algn="ctr">
              <a:spcBef>
                <a:spcPct val="50000"/>
              </a:spcBef>
            </a:pPr>
            <a:r>
              <a:rPr lang="en-GB" sz="4400" dirty="0" smtClean="0">
                <a:latin typeface="Century Gothic" panose="020B0502020202020204" pitchFamily="34" charset="0"/>
              </a:rPr>
              <a:t>to</a:t>
            </a:r>
          </a:p>
          <a:p>
            <a:pPr algn="ctr">
              <a:spcBef>
                <a:spcPct val="50000"/>
              </a:spcBef>
            </a:pPr>
            <a:r>
              <a:rPr lang="en-GB" sz="4400" dirty="0" smtClean="0">
                <a:latin typeface="Century Gothic" panose="020B0502020202020204" pitchFamily="34" charset="0"/>
              </a:rPr>
              <a:t>St Margaret of Scotland Catholic Primary School</a:t>
            </a:r>
            <a:endParaRPr lang="en-GB" sz="4400" dirty="0">
              <a:latin typeface="Century Gothic" panose="020B0502020202020204" pitchFamily="34" charset="0"/>
            </a:endParaRPr>
          </a:p>
          <a:p>
            <a:pPr algn="ctr">
              <a:spcBef>
                <a:spcPct val="50000"/>
              </a:spcBef>
            </a:pPr>
            <a:endParaRPr lang="en-GB" sz="2000" dirty="0" smtClean="0">
              <a:latin typeface="Century Gothic" panose="020B0502020202020204" pitchFamily="34" charset="0"/>
            </a:endParaRPr>
          </a:p>
          <a:p>
            <a:pPr algn="ctr">
              <a:spcBef>
                <a:spcPct val="50000"/>
              </a:spcBef>
            </a:pPr>
            <a:r>
              <a:rPr lang="en-GB" sz="2000" dirty="0" smtClean="0">
                <a:latin typeface="Century Gothic" panose="020B0502020202020204" pitchFamily="34" charset="0"/>
              </a:rPr>
              <a:t>Information Evening for Early Years Foundation Stage Parents September 2021</a:t>
            </a:r>
            <a:endParaRPr lang="en-GB" sz="2000" dirty="0">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08" y="137579"/>
            <a:ext cx="1872208" cy="198861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248" y="400752"/>
            <a:ext cx="1944216" cy="146227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a:xfrm>
            <a:off x="251520" y="-128811"/>
            <a:ext cx="8510588" cy="1325563"/>
          </a:xfrm>
        </p:spPr>
        <p:txBody>
          <a:bodyPr>
            <a:normAutofit/>
          </a:bodyPr>
          <a:lstStyle/>
          <a:p>
            <a:pPr algn="ctr" eaLnBrk="1" hangingPunct="1"/>
            <a:r>
              <a:rPr lang="en-GB" altLang="en-US" sz="4000" b="1" dirty="0" smtClean="0">
                <a:latin typeface="Century Gothic" panose="020B0502020202020204" pitchFamily="34" charset="0"/>
                <a:cs typeface="Trebuchet MS" panose="020B0603020202020204" pitchFamily="34" charset="0"/>
              </a:rPr>
              <a:t>Uniform</a:t>
            </a:r>
          </a:p>
        </p:txBody>
      </p:sp>
      <p:sp>
        <p:nvSpPr>
          <p:cNvPr id="128003" name="Rectangle 3"/>
          <p:cNvSpPr>
            <a:spLocks noGrp="1" noRot="1" noChangeArrowheads="1"/>
          </p:cNvSpPr>
          <p:nvPr>
            <p:ph type="body" sz="half" idx="1"/>
          </p:nvPr>
        </p:nvSpPr>
        <p:spPr>
          <a:xfrm>
            <a:off x="274865" y="1052736"/>
            <a:ext cx="4945207" cy="5485582"/>
          </a:xfrm>
        </p:spPr>
        <p:txBody>
          <a:bodyPr rtlCol="0">
            <a:noAutofit/>
          </a:bodyPr>
          <a:lstStyle/>
          <a:p>
            <a:pPr marL="0" indent="0">
              <a:lnSpc>
                <a:spcPct val="80000"/>
              </a:lnSpc>
              <a:buClr>
                <a:schemeClr val="tx1">
                  <a:lumMod val="75000"/>
                  <a:lumOff val="25000"/>
                </a:schemeClr>
              </a:buClr>
              <a:buNone/>
              <a:defRPr/>
            </a:pPr>
            <a:r>
              <a:rPr lang="en-GB" sz="2400" dirty="0" smtClean="0">
                <a:latin typeface="Century Gothic" panose="020B0502020202020204" pitchFamily="34" charset="0"/>
              </a:rPr>
              <a:t>All uniform can be ordered online: </a:t>
            </a:r>
            <a:r>
              <a:rPr lang="en-GB" dirty="0">
                <a:hlinkClick r:id="rId3"/>
              </a:rPr>
              <a:t>https://www.essentialschoolwear.com/</a:t>
            </a:r>
            <a:endParaRPr lang="en-GB" sz="2400" dirty="0">
              <a:latin typeface="Century Gothic" panose="020B0502020202020204" pitchFamily="34" charset="0"/>
            </a:endParaRPr>
          </a:p>
          <a:p>
            <a:pPr marL="0" indent="0">
              <a:lnSpc>
                <a:spcPct val="80000"/>
              </a:lnSpc>
              <a:buClr>
                <a:schemeClr val="tx1">
                  <a:lumMod val="75000"/>
                  <a:lumOff val="25000"/>
                </a:schemeClr>
              </a:buClr>
              <a:buNone/>
              <a:defRPr/>
            </a:pPr>
            <a:endParaRPr lang="en-GB" sz="2400" dirty="0" smtClean="0">
              <a:latin typeface="Century Gothic" panose="020B0502020202020204" pitchFamily="34" charset="0"/>
            </a:endParaRPr>
          </a:p>
          <a:p>
            <a:pPr marL="0" indent="0">
              <a:lnSpc>
                <a:spcPct val="80000"/>
              </a:lnSpc>
              <a:buClr>
                <a:schemeClr val="tx1">
                  <a:lumMod val="75000"/>
                  <a:lumOff val="25000"/>
                </a:schemeClr>
              </a:buClr>
              <a:buNone/>
              <a:defRPr/>
            </a:pPr>
            <a:endParaRPr lang="en-GB" sz="2400" dirty="0">
              <a:latin typeface="Century Gothic" panose="020B0502020202020204" pitchFamily="34" charset="0"/>
            </a:endParaRPr>
          </a:p>
          <a:p>
            <a:pPr marL="0" indent="0">
              <a:lnSpc>
                <a:spcPct val="80000"/>
              </a:lnSpc>
              <a:buClr>
                <a:schemeClr val="tx1">
                  <a:lumMod val="75000"/>
                  <a:lumOff val="25000"/>
                </a:schemeClr>
              </a:buClr>
              <a:buNone/>
              <a:defRPr/>
            </a:pPr>
            <a:endParaRPr lang="en-GB" sz="2400" dirty="0" smtClean="0">
              <a:latin typeface="Century Gothic" panose="020B0502020202020204" pitchFamily="34" charset="0"/>
            </a:endParaRPr>
          </a:p>
          <a:p>
            <a:pPr marL="0" indent="0">
              <a:lnSpc>
                <a:spcPct val="80000"/>
              </a:lnSpc>
              <a:buClr>
                <a:schemeClr val="tx1">
                  <a:lumMod val="75000"/>
                  <a:lumOff val="25000"/>
                </a:schemeClr>
              </a:buClr>
              <a:buNone/>
              <a:defRPr/>
            </a:pPr>
            <a:r>
              <a:rPr lang="en-GB" sz="2400" dirty="0" smtClean="0">
                <a:latin typeface="Century Gothic" panose="020B0502020202020204" pitchFamily="34" charset="0"/>
              </a:rPr>
              <a:t>Please help your child to get ready for school by practising to dress and undress themselves as much as possible over the summer. This will really help to encourage their  independence and develop their self-care skills.</a:t>
            </a:r>
          </a:p>
        </p:txBody>
      </p:sp>
      <p:pic>
        <p:nvPicPr>
          <p:cNvPr id="53252" name="Picture 7" descr="\\win2k3srv\saldorino$\My Pictures\2012-09-18 week 17.09.12\week 17.09.12 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00" y="-9601200"/>
            <a:ext cx="38401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stmargarets.luton.sch.uk/_site/data/files/images/content/uniform/8A0C7BE7F18DE0360241F7EFF8E3EBB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1766" y="902233"/>
            <a:ext cx="1576762" cy="3757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tmargarets.luton.sch.uk/_site/data/files/images/content/uniform/6076DDDDC29758C2A09B30FBAF85F39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2186" y="2348880"/>
            <a:ext cx="1659922" cy="375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960866"/>
      </p:ext>
    </p:extLst>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normAutofit fontScale="90000"/>
          </a:bodyPr>
          <a:lstStyle/>
          <a:p>
            <a:pPr algn="ctr" eaLnBrk="1" hangingPunct="1">
              <a:defRPr/>
            </a:pPr>
            <a:r>
              <a:rPr lang="en-GB" b="1" dirty="0" smtClean="0">
                <a:latin typeface="Century Gothic" panose="020B0502020202020204" pitchFamily="34" charset="0"/>
              </a:rPr>
              <a:t>School Hours</a:t>
            </a:r>
            <a:r>
              <a:rPr lang="en-GB" dirty="0" smtClean="0">
                <a:solidFill>
                  <a:schemeClr val="tx1">
                    <a:lumMod val="75000"/>
                    <a:lumOff val="25000"/>
                  </a:schemeClr>
                </a:solidFill>
              </a:rPr>
              <a:t/>
            </a:r>
            <a:br>
              <a:rPr lang="en-GB" dirty="0" smtClean="0">
                <a:solidFill>
                  <a:schemeClr val="tx1">
                    <a:lumMod val="75000"/>
                    <a:lumOff val="25000"/>
                  </a:schemeClr>
                </a:solidFill>
              </a:rPr>
            </a:br>
            <a:endParaRPr lang="en-GB" altLang="en-US" dirty="0" smtClean="0">
              <a:cs typeface="Trebuchet MS" pitchFamily="34" charset="0"/>
            </a:endParaRPr>
          </a:p>
        </p:txBody>
      </p:sp>
      <p:sp>
        <p:nvSpPr>
          <p:cNvPr id="23555" name="Rectangle 3"/>
          <p:cNvSpPr>
            <a:spLocks noGrp="1" noRot="1" noChangeArrowheads="1"/>
          </p:cNvSpPr>
          <p:nvPr>
            <p:ph idx="1"/>
          </p:nvPr>
        </p:nvSpPr>
        <p:spPr>
          <a:xfrm>
            <a:off x="323528" y="1052736"/>
            <a:ext cx="8363272" cy="5472608"/>
          </a:xfrm>
        </p:spPr>
        <p:txBody>
          <a:bodyPr rtlCol="0">
            <a:normAutofit fontScale="47500" lnSpcReduction="20000"/>
          </a:bodyPr>
          <a:lstStyle/>
          <a:p>
            <a:pPr eaLnBrk="1" fontAlgn="auto" hangingPunct="1">
              <a:spcAft>
                <a:spcPts val="0"/>
              </a:spcAft>
              <a:buClr>
                <a:schemeClr val="tx1">
                  <a:lumMod val="75000"/>
                  <a:lumOff val="25000"/>
                </a:schemeClr>
              </a:buClr>
              <a:buFont typeface="Wingdings 2" panose="05020102010507070707" pitchFamily="18" charset="2"/>
              <a:buNone/>
              <a:defRPr/>
            </a:pPr>
            <a:r>
              <a:rPr lang="en-GB" sz="2900" b="1" dirty="0" smtClean="0">
                <a:latin typeface="Century Gothic" panose="020B0502020202020204" pitchFamily="34" charset="0"/>
              </a:rPr>
              <a:t>School day </a:t>
            </a:r>
            <a:r>
              <a:rPr lang="en-GB" sz="2900" dirty="0" smtClean="0">
                <a:latin typeface="Century Gothic" panose="020B0502020202020204" pitchFamily="34" charset="0"/>
              </a:rPr>
              <a:t>- 8:30am–3pm</a:t>
            </a:r>
          </a:p>
          <a:p>
            <a:pPr eaLnBrk="1" fontAlgn="auto" hangingPunct="1">
              <a:spcAft>
                <a:spcPts val="0"/>
              </a:spcAft>
              <a:buClr>
                <a:schemeClr val="tx1">
                  <a:lumMod val="75000"/>
                  <a:lumOff val="25000"/>
                </a:schemeClr>
              </a:buClr>
              <a:buFont typeface="Wingdings 2" panose="05020102010507070707" pitchFamily="18" charset="2"/>
              <a:buNone/>
              <a:defRPr/>
            </a:pPr>
            <a:endParaRPr lang="en-GB" sz="2900" dirty="0">
              <a:latin typeface="Century Gothic" panose="020B0502020202020204" pitchFamily="34" charset="0"/>
            </a:endParaRPr>
          </a:p>
          <a:p>
            <a:pPr eaLnBrk="1" fontAlgn="auto" hangingPunct="1">
              <a:spcAft>
                <a:spcPts val="0"/>
              </a:spcAft>
              <a:buClr>
                <a:schemeClr val="tx1">
                  <a:lumMod val="75000"/>
                  <a:lumOff val="25000"/>
                </a:schemeClr>
              </a:buClr>
              <a:buFont typeface="Wingdings 2" panose="05020102010507070707" pitchFamily="18" charset="2"/>
              <a:buNone/>
              <a:defRPr/>
            </a:pPr>
            <a:r>
              <a:rPr lang="en-GB" sz="2900" b="1" dirty="0" smtClean="0">
                <a:latin typeface="Century Gothic" panose="020B0502020202020204" pitchFamily="34" charset="0"/>
              </a:rPr>
              <a:t>Morning</a:t>
            </a:r>
            <a:endParaRPr lang="en-GB" sz="2900" b="1" dirty="0">
              <a:latin typeface="Century Gothic" panose="020B0502020202020204" pitchFamily="34" charset="0"/>
            </a:endParaRPr>
          </a:p>
          <a:p>
            <a:pPr marL="0" indent="0" eaLnBrk="1" fontAlgn="auto" hangingPunct="1">
              <a:spcAft>
                <a:spcPts val="0"/>
              </a:spcAft>
              <a:buClr>
                <a:schemeClr val="tx1">
                  <a:lumMod val="75000"/>
                  <a:lumOff val="25000"/>
                </a:schemeClr>
              </a:buClr>
              <a:buNone/>
              <a:defRPr/>
            </a:pPr>
            <a:endParaRPr lang="en-GB" sz="2900" dirty="0">
              <a:latin typeface="Century Gothic" panose="020B0502020202020204" pitchFamily="34" charset="0"/>
            </a:endParaRPr>
          </a:p>
          <a:p>
            <a:pPr>
              <a:buClr>
                <a:schemeClr val="tx1">
                  <a:lumMod val="75000"/>
                  <a:lumOff val="25000"/>
                </a:schemeClr>
              </a:buClr>
              <a:defRPr/>
            </a:pPr>
            <a:r>
              <a:rPr lang="en-GB" sz="2900" dirty="0" smtClean="0">
                <a:latin typeface="Century Gothic" panose="020B0502020202020204" pitchFamily="34" charset="0"/>
              </a:rPr>
              <a:t>Arrive between </a:t>
            </a:r>
            <a:r>
              <a:rPr lang="en-GB" sz="2900" b="1" dirty="0" smtClean="0">
                <a:latin typeface="Century Gothic" panose="020B0502020202020204" pitchFamily="34" charset="0"/>
              </a:rPr>
              <a:t>8.15am–8:25am</a:t>
            </a:r>
            <a:r>
              <a:rPr lang="en-GB" sz="2900" dirty="0" smtClean="0">
                <a:latin typeface="Century Gothic" panose="020B0502020202020204" pitchFamily="34" charset="0"/>
              </a:rPr>
              <a:t> to be settled in class </a:t>
            </a:r>
            <a:r>
              <a:rPr lang="en-GB" sz="2900" b="1" u="sng" dirty="0" smtClean="0">
                <a:latin typeface="Century Gothic" panose="020B0502020202020204" pitchFamily="34" charset="0"/>
              </a:rPr>
              <a:t>by 8:30am</a:t>
            </a:r>
          </a:p>
          <a:p>
            <a:pPr>
              <a:buClr>
                <a:schemeClr val="tx1">
                  <a:lumMod val="75000"/>
                  <a:lumOff val="25000"/>
                </a:schemeClr>
              </a:buClr>
              <a:defRPr/>
            </a:pPr>
            <a:endParaRPr lang="en-GB" sz="2900" dirty="0">
              <a:latin typeface="Century Gothic" panose="020B0502020202020204" pitchFamily="34" charset="0"/>
            </a:endParaRPr>
          </a:p>
          <a:p>
            <a:pPr>
              <a:buClr>
                <a:schemeClr val="tx1">
                  <a:lumMod val="75000"/>
                  <a:lumOff val="25000"/>
                </a:schemeClr>
              </a:buClr>
              <a:defRPr/>
            </a:pPr>
            <a:r>
              <a:rPr lang="en-GB" sz="2900" dirty="0" smtClean="0">
                <a:latin typeface="Century Gothic" panose="020B0502020202020204" pitchFamily="34" charset="0"/>
              </a:rPr>
              <a:t>You would usually bring your child to school using the Early </a:t>
            </a:r>
            <a:r>
              <a:rPr lang="en-GB" sz="2900" dirty="0">
                <a:latin typeface="Century Gothic" panose="020B0502020202020204" pitchFamily="34" charset="0"/>
              </a:rPr>
              <a:t>Years </a:t>
            </a:r>
            <a:r>
              <a:rPr lang="en-GB" sz="2900" dirty="0" smtClean="0">
                <a:latin typeface="Century Gothic" panose="020B0502020202020204" pitchFamily="34" charset="0"/>
              </a:rPr>
              <a:t>entrance (across the KS1 playground as seen on the virtual tour), however this may change due to </a:t>
            </a:r>
            <a:r>
              <a:rPr lang="en-GB" sz="2900" dirty="0" err="1" smtClean="0">
                <a:latin typeface="Century Gothic" panose="020B0502020202020204" pitchFamily="34" charset="0"/>
              </a:rPr>
              <a:t>Covid</a:t>
            </a:r>
            <a:r>
              <a:rPr lang="en-GB" sz="2900" dirty="0" smtClean="0">
                <a:latin typeface="Century Gothic" panose="020B0502020202020204" pitchFamily="34" charset="0"/>
              </a:rPr>
              <a:t> regulations.  We will update you with any changes at your home visit.</a:t>
            </a:r>
          </a:p>
          <a:p>
            <a:pPr marL="0" indent="0" eaLnBrk="1" fontAlgn="auto" hangingPunct="1">
              <a:spcAft>
                <a:spcPts val="0"/>
              </a:spcAft>
              <a:buClr>
                <a:schemeClr val="tx1">
                  <a:lumMod val="75000"/>
                  <a:lumOff val="25000"/>
                </a:schemeClr>
              </a:buClr>
              <a:buNone/>
              <a:defRPr/>
            </a:pPr>
            <a:endParaRPr lang="en-GB" sz="2900" dirty="0" smtClean="0">
              <a:latin typeface="Century Gothic" panose="020B0502020202020204" pitchFamily="34" charset="0"/>
            </a:endParaRPr>
          </a:p>
          <a:p>
            <a:pPr>
              <a:buClr>
                <a:schemeClr val="tx1">
                  <a:lumMod val="75000"/>
                  <a:lumOff val="25000"/>
                </a:schemeClr>
              </a:buClr>
              <a:defRPr/>
            </a:pPr>
            <a:r>
              <a:rPr lang="en-GB" sz="2900" dirty="0" smtClean="0">
                <a:latin typeface="Century Gothic" panose="020B0502020202020204" pitchFamily="34" charset="0"/>
              </a:rPr>
              <a:t>School gates shut at </a:t>
            </a:r>
            <a:r>
              <a:rPr lang="en-GB" sz="2900" b="1" dirty="0" smtClean="0">
                <a:latin typeface="Century Gothic" panose="020B0502020202020204" pitchFamily="34" charset="0"/>
              </a:rPr>
              <a:t>8:25am</a:t>
            </a:r>
          </a:p>
          <a:p>
            <a:pPr marL="0" indent="0" eaLnBrk="1" fontAlgn="auto" hangingPunct="1">
              <a:spcAft>
                <a:spcPts val="0"/>
              </a:spcAft>
              <a:buClr>
                <a:schemeClr val="tx1">
                  <a:lumMod val="75000"/>
                  <a:lumOff val="25000"/>
                </a:schemeClr>
              </a:buClr>
              <a:buFont typeface="Wingdings 2" panose="05020102010507070707" pitchFamily="18" charset="2"/>
              <a:buNone/>
              <a:defRPr/>
            </a:pPr>
            <a:endParaRPr lang="en-GB" sz="2900" dirty="0" smtClean="0">
              <a:latin typeface="Century Gothic" panose="020B0502020202020204" pitchFamily="34" charset="0"/>
            </a:endParaRPr>
          </a:p>
          <a:p>
            <a:pPr>
              <a:buClr>
                <a:schemeClr val="tx1">
                  <a:lumMod val="75000"/>
                  <a:lumOff val="25000"/>
                </a:schemeClr>
              </a:buClr>
              <a:defRPr/>
            </a:pPr>
            <a:r>
              <a:rPr lang="en-GB" sz="2900" dirty="0" smtClean="0">
                <a:latin typeface="Century Gothic" panose="020B0502020202020204" pitchFamily="34" charset="0"/>
              </a:rPr>
              <a:t>After 8:25am enter via reception</a:t>
            </a:r>
          </a:p>
          <a:p>
            <a:pPr marL="0" indent="0">
              <a:buClr>
                <a:schemeClr val="tx1">
                  <a:lumMod val="75000"/>
                  <a:lumOff val="25000"/>
                </a:schemeClr>
              </a:buClr>
              <a:buNone/>
              <a:defRPr/>
            </a:pPr>
            <a:endParaRPr lang="en-GB" sz="2900" dirty="0" smtClean="0">
              <a:latin typeface="Century Gothic" panose="020B0502020202020204" pitchFamily="34" charset="0"/>
            </a:endParaRPr>
          </a:p>
          <a:p>
            <a:pPr>
              <a:buClr>
                <a:schemeClr val="tx1">
                  <a:lumMod val="75000"/>
                  <a:lumOff val="25000"/>
                </a:schemeClr>
              </a:buClr>
              <a:defRPr/>
            </a:pPr>
            <a:r>
              <a:rPr lang="en-GB" sz="2900" dirty="0" smtClean="0">
                <a:latin typeface="Century Gothic" panose="020B0502020202020204" pitchFamily="34" charset="0"/>
              </a:rPr>
              <a:t>Punctuality and attendance – please come into school everyday and arrive on time.</a:t>
            </a:r>
          </a:p>
          <a:p>
            <a:pPr marL="0" indent="0">
              <a:buClr>
                <a:schemeClr val="tx1">
                  <a:lumMod val="75000"/>
                  <a:lumOff val="25000"/>
                </a:schemeClr>
              </a:buClr>
              <a:buNone/>
              <a:defRPr/>
            </a:pPr>
            <a:endParaRPr lang="en-GB" sz="2900" dirty="0">
              <a:latin typeface="Century Gothic" panose="020B0502020202020204" pitchFamily="34" charset="0"/>
            </a:endParaRPr>
          </a:p>
          <a:p>
            <a:pPr>
              <a:buClr>
                <a:schemeClr val="tx1">
                  <a:lumMod val="75000"/>
                  <a:lumOff val="25000"/>
                </a:schemeClr>
              </a:buClr>
              <a:defRPr/>
            </a:pPr>
            <a:r>
              <a:rPr lang="en-GB" sz="2900" dirty="0" smtClean="0">
                <a:latin typeface="Century Gothic" panose="020B0502020202020204" pitchFamily="34" charset="0"/>
              </a:rPr>
              <a:t>Lunch – 11:30am-12:30pm. All children in Early Years are entitled to receive a free school meal. If you would like your child to have a packed lunch, please speak to your child’s class teacher. </a:t>
            </a:r>
          </a:p>
          <a:p>
            <a:pPr eaLnBrk="1" fontAlgn="auto" hangingPunct="1">
              <a:spcAft>
                <a:spcPts val="0"/>
              </a:spcAft>
              <a:buClr>
                <a:schemeClr val="tx1">
                  <a:lumMod val="75000"/>
                  <a:lumOff val="25000"/>
                </a:schemeClr>
              </a:buClr>
              <a:buFont typeface="Arial" pitchFamily="34" charset="0"/>
              <a:buChar char="•"/>
              <a:defRPr/>
            </a:pPr>
            <a:endParaRPr lang="en-GB" sz="2900" dirty="0">
              <a:latin typeface="Century Gothic" panose="020B0502020202020204" pitchFamily="34" charset="0"/>
            </a:endParaRPr>
          </a:p>
          <a:p>
            <a:pPr marL="0" indent="0" eaLnBrk="1" fontAlgn="auto" hangingPunct="1">
              <a:spcAft>
                <a:spcPts val="0"/>
              </a:spcAft>
              <a:buClr>
                <a:schemeClr val="tx1">
                  <a:lumMod val="75000"/>
                  <a:lumOff val="25000"/>
                </a:schemeClr>
              </a:buClr>
              <a:buFont typeface="Wingdings 2" panose="05020102010507070707" pitchFamily="18" charset="2"/>
              <a:buNone/>
              <a:defRPr/>
            </a:pPr>
            <a:r>
              <a:rPr lang="en-GB" sz="2900" b="1" dirty="0" smtClean="0">
                <a:latin typeface="Century Gothic" panose="020B0502020202020204" pitchFamily="34" charset="0"/>
              </a:rPr>
              <a:t>Afternoon</a:t>
            </a:r>
          </a:p>
          <a:p>
            <a:pPr marL="0" indent="0" eaLnBrk="1" fontAlgn="auto" hangingPunct="1">
              <a:spcAft>
                <a:spcPts val="0"/>
              </a:spcAft>
              <a:buClr>
                <a:schemeClr val="tx1">
                  <a:lumMod val="75000"/>
                  <a:lumOff val="25000"/>
                </a:schemeClr>
              </a:buClr>
              <a:buFont typeface="Wingdings 2" panose="05020102010507070707" pitchFamily="18" charset="2"/>
              <a:buNone/>
              <a:defRPr/>
            </a:pPr>
            <a:endParaRPr lang="en-GB" sz="2900" u="sng" dirty="0" smtClean="0">
              <a:latin typeface="Century Gothic" panose="020B0502020202020204" pitchFamily="34" charset="0"/>
            </a:endParaRPr>
          </a:p>
          <a:p>
            <a:pPr>
              <a:buClr>
                <a:schemeClr val="tx1">
                  <a:lumMod val="75000"/>
                  <a:lumOff val="25000"/>
                </a:schemeClr>
              </a:buClr>
              <a:defRPr/>
            </a:pPr>
            <a:r>
              <a:rPr lang="en-GB" sz="2900" dirty="0" smtClean="0">
                <a:latin typeface="Century Gothic" panose="020B0502020202020204" pitchFamily="34" charset="0"/>
              </a:rPr>
              <a:t>Pick up at </a:t>
            </a:r>
            <a:r>
              <a:rPr lang="en-GB" sz="2900" b="1" dirty="0" smtClean="0">
                <a:latin typeface="Century Gothic" panose="020B0502020202020204" pitchFamily="34" charset="0"/>
              </a:rPr>
              <a:t>3pm</a:t>
            </a:r>
            <a:r>
              <a:rPr lang="en-GB" sz="2900" dirty="0" smtClean="0">
                <a:latin typeface="Century Gothic" panose="020B0502020202020204" pitchFamily="34" charset="0"/>
              </a:rPr>
              <a:t> from EYFS classrooms (Any changes we will confirm on home visits).</a:t>
            </a:r>
            <a:endParaRPr lang="en-GB" sz="2900" u="sng" dirty="0" smtClean="0">
              <a:latin typeface="Century Gothic" panose="020B0502020202020204" pitchFamily="34" charset="0"/>
            </a:endParaRPr>
          </a:p>
          <a:p>
            <a:pPr eaLnBrk="1" fontAlgn="auto" hangingPunct="1">
              <a:spcAft>
                <a:spcPts val="0"/>
              </a:spcAft>
              <a:buClr>
                <a:schemeClr val="tx1">
                  <a:lumMod val="75000"/>
                  <a:lumOff val="25000"/>
                </a:schemeClr>
              </a:buClr>
              <a:buFont typeface="Arial" pitchFamily="34" charset="0"/>
              <a:buChar char="•"/>
              <a:defRPr/>
            </a:pPr>
            <a:endParaRPr lang="en-GB" sz="2400" dirty="0" smtClean="0">
              <a:latin typeface="Century Gothic" panose="020B0502020202020204" pitchFamily="34" charset="0"/>
            </a:endParaRPr>
          </a:p>
          <a:p>
            <a:pPr marL="0" indent="0" eaLnBrk="1" fontAlgn="auto" hangingPunct="1">
              <a:spcAft>
                <a:spcPts val="0"/>
              </a:spcAft>
              <a:buClr>
                <a:schemeClr val="tx1">
                  <a:lumMod val="75000"/>
                  <a:lumOff val="25000"/>
                </a:schemeClr>
              </a:buClr>
              <a:buFont typeface="Wingdings 2" panose="05020102010507070707" pitchFamily="18" charset="2"/>
              <a:buNone/>
              <a:defRPr/>
            </a:pPr>
            <a:endParaRPr lang="en-GB" sz="2000" dirty="0" smtClean="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41498655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normAutofit fontScale="90000"/>
          </a:bodyPr>
          <a:lstStyle/>
          <a:p>
            <a:pPr algn="ctr" eaLnBrk="1" hangingPunct="1">
              <a:defRPr/>
            </a:pPr>
            <a:r>
              <a:rPr lang="en-GB" b="1" dirty="0" smtClean="0">
                <a:latin typeface="Century Gothic" panose="020B0502020202020204" pitchFamily="34" charset="0"/>
              </a:rPr>
              <a:t>Lunch Time</a:t>
            </a:r>
            <a:r>
              <a:rPr lang="en-GB" dirty="0" smtClean="0">
                <a:solidFill>
                  <a:schemeClr val="tx1">
                    <a:lumMod val="75000"/>
                    <a:lumOff val="25000"/>
                  </a:schemeClr>
                </a:solidFill>
              </a:rPr>
              <a:t/>
            </a:r>
            <a:br>
              <a:rPr lang="en-GB" dirty="0" smtClean="0">
                <a:solidFill>
                  <a:schemeClr val="tx1">
                    <a:lumMod val="75000"/>
                    <a:lumOff val="25000"/>
                  </a:schemeClr>
                </a:solidFill>
              </a:rPr>
            </a:br>
            <a:endParaRPr lang="en-GB" altLang="en-US" dirty="0" smtClean="0">
              <a:cs typeface="Trebuchet MS" pitchFamily="34" charset="0"/>
            </a:endParaRPr>
          </a:p>
        </p:txBody>
      </p:sp>
      <p:sp>
        <p:nvSpPr>
          <p:cNvPr id="23555" name="Rectangle 3"/>
          <p:cNvSpPr>
            <a:spLocks noGrp="1" noRot="1" noChangeArrowheads="1"/>
          </p:cNvSpPr>
          <p:nvPr>
            <p:ph idx="1"/>
          </p:nvPr>
        </p:nvSpPr>
        <p:spPr>
          <a:xfrm>
            <a:off x="179262" y="846138"/>
            <a:ext cx="8785225" cy="1142702"/>
          </a:xfrm>
        </p:spPr>
        <p:txBody>
          <a:bodyPr rtlCol="0">
            <a:normAutofit/>
          </a:bodyPr>
          <a:lstStyle/>
          <a:p>
            <a:pPr marL="0" indent="0" algn="ctr" eaLnBrk="1" fontAlgn="auto" hangingPunct="1">
              <a:spcAft>
                <a:spcPts val="0"/>
              </a:spcAft>
              <a:buClr>
                <a:schemeClr val="tx1">
                  <a:lumMod val="75000"/>
                  <a:lumOff val="25000"/>
                </a:schemeClr>
              </a:buClr>
              <a:buFont typeface="Wingdings 2" panose="05020102010507070707" pitchFamily="18" charset="2"/>
              <a:buNone/>
              <a:defRPr/>
            </a:pPr>
            <a:r>
              <a:rPr lang="en-GB" sz="2400" dirty="0" smtClean="0">
                <a:latin typeface="Century Gothic" panose="020B0502020202020204" pitchFamily="34" charset="0"/>
              </a:rPr>
              <a:t>Lunch – 11:30-12:30 </a:t>
            </a:r>
          </a:p>
          <a:p>
            <a:pPr marL="0" indent="0" algn="ctr" eaLnBrk="1" fontAlgn="auto" hangingPunct="1">
              <a:spcAft>
                <a:spcPts val="0"/>
              </a:spcAft>
              <a:buClr>
                <a:schemeClr val="tx1">
                  <a:lumMod val="75000"/>
                  <a:lumOff val="25000"/>
                </a:schemeClr>
              </a:buClr>
              <a:buFont typeface="Wingdings 2" panose="05020102010507070707" pitchFamily="18" charset="2"/>
              <a:buNone/>
              <a:defRPr/>
            </a:pPr>
            <a:r>
              <a:rPr lang="en-GB" sz="2400" dirty="0" smtClean="0">
                <a:latin typeface="Century Gothic" panose="020B0502020202020204" pitchFamily="34" charset="0"/>
              </a:rPr>
              <a:t>Packed lunch or </a:t>
            </a:r>
            <a:r>
              <a:rPr lang="en-GB" sz="3000" b="1" u="sng" dirty="0" smtClean="0">
                <a:latin typeface="Century Gothic" panose="020B0502020202020204" pitchFamily="34" charset="0"/>
              </a:rPr>
              <a:t>free</a:t>
            </a:r>
            <a:r>
              <a:rPr lang="en-GB" sz="3000" u="sng" dirty="0" smtClean="0">
                <a:latin typeface="Century Gothic" panose="020B0502020202020204" pitchFamily="34" charset="0"/>
              </a:rPr>
              <a:t> </a:t>
            </a:r>
            <a:r>
              <a:rPr lang="en-GB" sz="3000" b="1" u="sng" dirty="0" smtClean="0">
                <a:latin typeface="Century Gothic" panose="020B0502020202020204" pitchFamily="34" charset="0"/>
              </a:rPr>
              <a:t>school dinner</a:t>
            </a:r>
          </a:p>
          <a:p>
            <a:pPr eaLnBrk="1" fontAlgn="auto" hangingPunct="1">
              <a:spcAft>
                <a:spcPts val="0"/>
              </a:spcAft>
              <a:buClr>
                <a:schemeClr val="tx1">
                  <a:lumMod val="75000"/>
                  <a:lumOff val="25000"/>
                </a:schemeClr>
              </a:buClr>
              <a:buFont typeface="Arial" pitchFamily="34" charset="0"/>
              <a:buChar char="•"/>
              <a:defRPr/>
            </a:pPr>
            <a:endParaRPr lang="en-GB" sz="2000" dirty="0" smtClean="0">
              <a:solidFill>
                <a:schemeClr val="tx1">
                  <a:lumMod val="75000"/>
                  <a:lumOff val="25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92962" y="3646067"/>
            <a:ext cx="3332592" cy="248915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905578" y="3634693"/>
            <a:ext cx="3332592" cy="248915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3576" y="3589012"/>
            <a:ext cx="3338696" cy="2597170"/>
          </a:xfrm>
          <a:prstGeom prst="rect">
            <a:avLst/>
          </a:prstGeom>
        </p:spPr>
      </p:pic>
      <p:sp>
        <p:nvSpPr>
          <p:cNvPr id="5" name="Rectangle 4"/>
          <p:cNvSpPr/>
          <p:nvPr/>
        </p:nvSpPr>
        <p:spPr>
          <a:xfrm>
            <a:off x="-1" y="1988840"/>
            <a:ext cx="8964487" cy="923330"/>
          </a:xfrm>
          <a:prstGeom prst="rect">
            <a:avLst/>
          </a:prstGeom>
        </p:spPr>
        <p:txBody>
          <a:bodyPr wrap="square">
            <a:spAutoFit/>
          </a:bodyPr>
          <a:lstStyle/>
          <a:p>
            <a:pPr algn="ctr">
              <a:buClr>
                <a:schemeClr val="tx1">
                  <a:lumMod val="75000"/>
                  <a:lumOff val="25000"/>
                </a:schemeClr>
              </a:buClr>
              <a:defRPr/>
            </a:pPr>
            <a:r>
              <a:rPr lang="en-GB" dirty="0">
                <a:latin typeface="Century Gothic" panose="020B0502020202020204" pitchFamily="34" charset="0"/>
              </a:rPr>
              <a:t>An example menu can be found on the next slide or on our school website by following this link: </a:t>
            </a:r>
            <a:r>
              <a:rPr lang="en-GB" dirty="0">
                <a:latin typeface="Century Gothic" panose="020B0502020202020204" pitchFamily="34" charset="0"/>
                <a:hlinkClick r:id="rId6"/>
              </a:rPr>
              <a:t>https://</a:t>
            </a:r>
            <a:r>
              <a:rPr lang="en-GB" dirty="0" smtClean="0">
                <a:latin typeface="Century Gothic" panose="020B0502020202020204" pitchFamily="34" charset="0"/>
                <a:hlinkClick r:id="rId6"/>
              </a:rPr>
              <a:t>www.stmargarets.luton.sch.uk/wp-content/uploads/2021/04/St-Margaret-March_April-2021-Menu-FINAL.pdf</a:t>
            </a:r>
            <a:r>
              <a:rPr lang="en-GB" dirty="0" smtClean="0">
                <a:latin typeface="Century Gothic" panose="020B0502020202020204" pitchFamily="34" charset="0"/>
              </a:rPr>
              <a:t> </a:t>
            </a:r>
            <a:endParaRPr lang="en-GB" dirty="0">
              <a:latin typeface="Century Gothic" panose="020B0502020202020204" pitchFamily="34" charset="0"/>
            </a:endParaRPr>
          </a:p>
        </p:txBody>
      </p:sp>
    </p:spTree>
    <p:extLst>
      <p:ext uri="{BB962C8B-B14F-4D97-AF65-F5344CB8AC3E}">
        <p14:creationId xmlns:p14="http://schemas.microsoft.com/office/powerpoint/2010/main" val="250299651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950" y="0"/>
            <a:ext cx="9121049" cy="6816784"/>
          </a:xfrm>
          <a:prstGeom prst="rect">
            <a:avLst/>
          </a:prstGeom>
        </p:spPr>
      </p:pic>
    </p:spTree>
    <p:extLst>
      <p:ext uri="{BB962C8B-B14F-4D97-AF65-F5344CB8AC3E}">
        <p14:creationId xmlns:p14="http://schemas.microsoft.com/office/powerpoint/2010/main" val="1993981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340768"/>
            <a:ext cx="8001056" cy="3168352"/>
          </a:xfrm>
        </p:spPr>
        <p:txBody>
          <a:bodyPr>
            <a:normAutofit fontScale="90000"/>
          </a:bodyPr>
          <a:lstStyle/>
          <a:p>
            <a:r>
              <a:rPr lang="en-GB" b="1" dirty="0" smtClean="0">
                <a:latin typeface="+mn-lt"/>
              </a:rPr>
              <a:t/>
            </a:r>
            <a:br>
              <a:rPr lang="en-GB" b="1" dirty="0" smtClean="0">
                <a:latin typeface="+mn-lt"/>
              </a:rPr>
            </a:br>
            <a:r>
              <a:rPr lang="en-GB" b="1" dirty="0" smtClean="0">
                <a:latin typeface="+mn-lt"/>
              </a:rPr>
              <a:t/>
            </a:r>
            <a:br>
              <a:rPr lang="en-GB" b="1" dirty="0" smtClean="0">
                <a:latin typeface="+mn-lt"/>
              </a:rPr>
            </a:br>
            <a:r>
              <a:rPr lang="en-GB" b="1" dirty="0" smtClean="0">
                <a:latin typeface="+mn-lt"/>
              </a:rPr>
              <a:t/>
            </a:r>
            <a:br>
              <a:rPr lang="en-GB" b="1" dirty="0" smtClean="0">
                <a:latin typeface="+mn-lt"/>
              </a:rPr>
            </a:br>
            <a:r>
              <a:rPr lang="en-GB" sz="4900" b="1" dirty="0" smtClean="0">
                <a:latin typeface="Century Gothic" pitchFamily="34" charset="0"/>
              </a:rPr>
              <a:t>A day at St Margaret’s...</a:t>
            </a:r>
            <a:br>
              <a:rPr lang="en-GB" sz="4900" b="1" dirty="0" smtClean="0">
                <a:latin typeface="Century Gothic" pitchFamily="34" charset="0"/>
              </a:rPr>
            </a:br>
            <a:r>
              <a:rPr lang="en-GB" sz="4900" b="1" dirty="0" smtClean="0">
                <a:latin typeface="Century Gothic" pitchFamily="34" charset="0"/>
              </a:rPr>
              <a:t/>
            </a:r>
            <a:br>
              <a:rPr lang="en-GB" sz="4900" b="1" dirty="0" smtClean="0">
                <a:latin typeface="Century Gothic" pitchFamily="34" charset="0"/>
              </a:rPr>
            </a:br>
            <a:r>
              <a:rPr lang="en-GB" sz="4900" b="1" dirty="0" smtClean="0">
                <a:latin typeface="Century Gothic" pitchFamily="34" charset="0"/>
              </a:rPr>
              <a:t/>
            </a:r>
            <a:br>
              <a:rPr lang="en-GB" sz="4900" b="1" dirty="0" smtClean="0">
                <a:latin typeface="Century Gothic" pitchFamily="34" charset="0"/>
              </a:rPr>
            </a:br>
            <a:r>
              <a:rPr lang="en-GB" sz="4900" b="1" dirty="0" smtClean="0">
                <a:latin typeface="Century Gothic" pitchFamily="34" charset="0"/>
              </a:rPr>
              <a:t/>
            </a:r>
            <a:br>
              <a:rPr lang="en-GB" sz="4900" b="1" dirty="0" smtClean="0">
                <a:latin typeface="Century Gothic" pitchFamily="34" charset="0"/>
              </a:rPr>
            </a:br>
            <a:endParaRPr lang="en-US" sz="4900" b="1" dirty="0">
              <a:latin typeface="Century Gothic"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42" y="3212976"/>
            <a:ext cx="6315728" cy="3139321"/>
          </a:xfrm>
          <a:prstGeom prst="rect">
            <a:avLst/>
          </a:prstGeom>
          <a:noFill/>
        </p:spPr>
        <p:txBody>
          <a:bodyPr wrap="square" rtlCol="0">
            <a:spAutoFit/>
          </a:bodyPr>
          <a:lstStyle/>
          <a:p>
            <a:pPr algn="ctr"/>
            <a:r>
              <a:rPr lang="en-GB" sz="2000" dirty="0" smtClean="0">
                <a:latin typeface="Century Gothic" pitchFamily="34" charset="0"/>
              </a:rPr>
              <a:t>We believe it is extremely important to have the </a:t>
            </a:r>
            <a:r>
              <a:rPr lang="en-GB" sz="2000" b="1" u="sng" dirty="0" smtClean="0">
                <a:latin typeface="Century Gothic" pitchFamily="34" charset="0"/>
              </a:rPr>
              <a:t>children’s key interests and fascinations at the heart of their learning</a:t>
            </a:r>
            <a:r>
              <a:rPr lang="en-GB" sz="2000" dirty="0" smtClean="0">
                <a:latin typeface="Century Gothic" pitchFamily="34" charset="0"/>
              </a:rPr>
              <a:t>. </a:t>
            </a:r>
          </a:p>
          <a:p>
            <a:pPr algn="ctr"/>
            <a:endParaRPr lang="en-GB" sz="2000" dirty="0">
              <a:latin typeface="Century Gothic" pitchFamily="34" charset="0"/>
            </a:endParaRPr>
          </a:p>
          <a:p>
            <a:pPr algn="ctr"/>
            <a:r>
              <a:rPr lang="en-GB" sz="2000" dirty="0" smtClean="0">
                <a:latin typeface="Century Gothic" pitchFamily="34" charset="0"/>
              </a:rPr>
              <a:t>This excites and motivates the children to want to learn. </a:t>
            </a:r>
          </a:p>
          <a:p>
            <a:pPr algn="ctr"/>
            <a:endParaRPr lang="en-GB" sz="2000" dirty="0" smtClean="0">
              <a:latin typeface="Century Gothic" pitchFamily="34" charset="0"/>
            </a:endParaRPr>
          </a:p>
          <a:p>
            <a:pPr algn="ctr"/>
            <a:endParaRPr lang="en-GB" sz="2000" dirty="0" smtClean="0">
              <a:latin typeface="Century Gothic" pitchFamily="34" charset="0"/>
            </a:endParaRPr>
          </a:p>
          <a:p>
            <a:pPr algn="ctr"/>
            <a:endParaRPr lang="en-GB" sz="2000" dirty="0">
              <a:latin typeface="Century Gothic" pitchFamily="34" charset="0"/>
            </a:endParaRPr>
          </a:p>
          <a:p>
            <a:pPr algn="ctr"/>
            <a:endParaRPr lang="en-GB" dirty="0" smtClean="0">
              <a:latin typeface="Century Gothic" pitchFamily="34" charset="0"/>
            </a:endParaRPr>
          </a:p>
        </p:txBody>
      </p:sp>
      <p:pic>
        <p:nvPicPr>
          <p:cNvPr id="4" name="Picture 3"/>
          <p:cNvPicPr>
            <a:picLocks noChangeAspect="1"/>
          </p:cNvPicPr>
          <p:nvPr/>
        </p:nvPicPr>
        <p:blipFill>
          <a:blip r:embed="rId2"/>
          <a:stretch>
            <a:fillRect/>
          </a:stretch>
        </p:blipFill>
        <p:spPr>
          <a:xfrm>
            <a:off x="6597351" y="40720"/>
            <a:ext cx="2514600" cy="6800850"/>
          </a:xfrm>
          <a:prstGeom prst="rect">
            <a:avLst/>
          </a:prstGeom>
        </p:spPr>
      </p:pic>
      <p:sp>
        <p:nvSpPr>
          <p:cNvPr id="5" name="TextBox 4"/>
          <p:cNvSpPr txBox="1"/>
          <p:nvPr/>
        </p:nvSpPr>
        <p:spPr>
          <a:xfrm>
            <a:off x="683568" y="404664"/>
            <a:ext cx="5400600" cy="707886"/>
          </a:xfrm>
          <a:prstGeom prst="rect">
            <a:avLst/>
          </a:prstGeom>
          <a:noFill/>
        </p:spPr>
        <p:txBody>
          <a:bodyPr wrap="square" rtlCol="0">
            <a:spAutoFit/>
          </a:bodyPr>
          <a:lstStyle/>
          <a:p>
            <a:pPr algn="ctr"/>
            <a:r>
              <a:rPr lang="en-GB" sz="4000" b="1" u="sng" dirty="0" smtClean="0">
                <a:latin typeface="Century Gothic" pitchFamily="34" charset="0"/>
              </a:rPr>
              <a:t>Our Curriculum</a:t>
            </a:r>
            <a:endParaRPr lang="en-GB" sz="4000" u="sng" dirty="0"/>
          </a:p>
        </p:txBody>
      </p:sp>
      <p:sp>
        <p:nvSpPr>
          <p:cNvPr id="2" name="Rectangle 1"/>
          <p:cNvSpPr/>
          <p:nvPr/>
        </p:nvSpPr>
        <p:spPr>
          <a:xfrm>
            <a:off x="251519" y="1412776"/>
            <a:ext cx="6090251" cy="923330"/>
          </a:xfrm>
          <a:prstGeom prst="rect">
            <a:avLst/>
          </a:prstGeom>
        </p:spPr>
        <p:txBody>
          <a:bodyPr wrap="square">
            <a:spAutoFit/>
          </a:bodyPr>
          <a:lstStyle/>
          <a:p>
            <a:pPr algn="ctr"/>
            <a:r>
              <a:rPr lang="en-GB" dirty="0" smtClean="0">
                <a:latin typeface="Century Gothic" pitchFamily="34" charset="0"/>
              </a:rPr>
              <a:t>7 areas of learning in our curriculum.</a:t>
            </a:r>
          </a:p>
          <a:p>
            <a:pPr algn="ctr"/>
            <a:endParaRPr lang="en-GB" dirty="0">
              <a:latin typeface="Century Gothic" pitchFamily="34" charset="0"/>
            </a:endParaRPr>
          </a:p>
          <a:p>
            <a:pPr algn="ctr"/>
            <a:r>
              <a:rPr lang="en-GB" dirty="0" smtClean="0">
                <a:latin typeface="Century Gothic" pitchFamily="34" charset="0"/>
              </a:rPr>
              <a:t>Play-based learning opportunities.</a:t>
            </a:r>
            <a:endParaRPr lang="en-GB" dirty="0">
              <a:latin typeface="Century Gothic"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004" y="1268760"/>
            <a:ext cx="6315728" cy="4955203"/>
          </a:xfrm>
          <a:prstGeom prst="rect">
            <a:avLst/>
          </a:prstGeom>
          <a:noFill/>
        </p:spPr>
        <p:txBody>
          <a:bodyPr wrap="square" rtlCol="0">
            <a:spAutoFit/>
          </a:bodyPr>
          <a:lstStyle/>
          <a:p>
            <a:pPr fontAlgn="base"/>
            <a:r>
              <a:rPr lang="en-GB" sz="2000" dirty="0" smtClean="0">
                <a:latin typeface="Century Gothic" panose="020B0502020202020204" pitchFamily="34" charset="0"/>
              </a:rPr>
              <a:t>We </a:t>
            </a:r>
            <a:r>
              <a:rPr lang="en-GB" sz="2000" dirty="0">
                <a:latin typeface="Century Gothic" panose="020B0502020202020204" pitchFamily="34" charset="0"/>
              </a:rPr>
              <a:t>have </a:t>
            </a:r>
            <a:r>
              <a:rPr lang="en-GB" sz="2000" dirty="0" smtClean="0">
                <a:latin typeface="Century Gothic" panose="020B0502020202020204" pitchFamily="34" charset="0"/>
              </a:rPr>
              <a:t>very </a:t>
            </a:r>
            <a:r>
              <a:rPr lang="en-GB" sz="2000" dirty="0">
                <a:latin typeface="Century Gothic" panose="020B0502020202020204" pitchFamily="34" charset="0"/>
              </a:rPr>
              <a:t>beautiful, spacious classrooms in our EYFS unit that provide an excellent learning environment for our children. Each of our classrooms has a focus on different areas of learning, such as construction, malleable or role-play. This encourages all of our children to access a broad range of learning opportunities </a:t>
            </a:r>
            <a:r>
              <a:rPr lang="en-GB" sz="2000" dirty="0" smtClean="0">
                <a:latin typeface="Century Gothic" panose="020B0502020202020204" pitchFamily="34" charset="0"/>
              </a:rPr>
              <a:t>across the curriculum during </a:t>
            </a:r>
            <a:r>
              <a:rPr lang="en-GB" sz="2000" dirty="0">
                <a:latin typeface="Century Gothic" panose="020B0502020202020204" pitchFamily="34" charset="0"/>
              </a:rPr>
              <a:t>their child-initiated learning time, which we call ‘Exploration Time</a:t>
            </a:r>
            <a:r>
              <a:rPr lang="en-GB" sz="2000" dirty="0" smtClean="0">
                <a:latin typeface="Century Gothic" panose="020B0502020202020204" pitchFamily="34" charset="0"/>
              </a:rPr>
              <a:t>’. </a:t>
            </a:r>
          </a:p>
          <a:p>
            <a:pPr fontAlgn="base"/>
            <a:endParaRPr lang="en-GB" sz="2000" dirty="0">
              <a:latin typeface="Century Gothic" panose="020B0502020202020204" pitchFamily="34" charset="0"/>
            </a:endParaRPr>
          </a:p>
          <a:p>
            <a:pPr fontAlgn="base"/>
            <a:r>
              <a:rPr lang="en-GB" sz="2000" dirty="0" smtClean="0">
                <a:latin typeface="Century Gothic" panose="020B0502020202020204" pitchFamily="34" charset="0"/>
              </a:rPr>
              <a:t>Children will be able to ‘free-flow’ between classes to enable them to access a range of learning opportunities, as well as make friendships with children across the year group. </a:t>
            </a:r>
          </a:p>
          <a:p>
            <a:pPr fontAlgn="base"/>
            <a:endParaRPr lang="en-GB" dirty="0"/>
          </a:p>
          <a:p>
            <a:pPr fontAlgn="base"/>
            <a:endParaRPr lang="en-GB" dirty="0"/>
          </a:p>
        </p:txBody>
      </p:sp>
      <p:pic>
        <p:nvPicPr>
          <p:cNvPr id="4" name="Picture 3"/>
          <p:cNvPicPr>
            <a:picLocks noChangeAspect="1"/>
          </p:cNvPicPr>
          <p:nvPr/>
        </p:nvPicPr>
        <p:blipFill>
          <a:blip r:embed="rId2"/>
          <a:stretch>
            <a:fillRect/>
          </a:stretch>
        </p:blipFill>
        <p:spPr>
          <a:xfrm>
            <a:off x="6597351" y="40720"/>
            <a:ext cx="2514600" cy="6800850"/>
          </a:xfrm>
          <a:prstGeom prst="rect">
            <a:avLst/>
          </a:prstGeom>
        </p:spPr>
      </p:pic>
      <p:sp>
        <p:nvSpPr>
          <p:cNvPr id="5" name="TextBox 4"/>
          <p:cNvSpPr txBox="1"/>
          <p:nvPr/>
        </p:nvSpPr>
        <p:spPr>
          <a:xfrm>
            <a:off x="683568" y="404664"/>
            <a:ext cx="5400600" cy="707886"/>
          </a:xfrm>
          <a:prstGeom prst="rect">
            <a:avLst/>
          </a:prstGeom>
          <a:noFill/>
        </p:spPr>
        <p:txBody>
          <a:bodyPr wrap="square" rtlCol="0">
            <a:spAutoFit/>
          </a:bodyPr>
          <a:lstStyle/>
          <a:p>
            <a:pPr algn="ctr"/>
            <a:r>
              <a:rPr lang="en-GB" sz="4000" b="1" u="sng" dirty="0" smtClean="0">
                <a:latin typeface="Century Gothic" pitchFamily="34" charset="0"/>
              </a:rPr>
              <a:t>Exploration Time</a:t>
            </a:r>
            <a:endParaRPr lang="en-GB" sz="4000" u="sng" dirty="0"/>
          </a:p>
        </p:txBody>
      </p:sp>
    </p:spTree>
    <p:extLst>
      <p:ext uri="{BB962C8B-B14F-4D97-AF65-F5344CB8AC3E}">
        <p14:creationId xmlns:p14="http://schemas.microsoft.com/office/powerpoint/2010/main" val="2593888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004" y="1268760"/>
            <a:ext cx="6315728" cy="4801314"/>
          </a:xfrm>
          <a:prstGeom prst="rect">
            <a:avLst/>
          </a:prstGeom>
          <a:noFill/>
        </p:spPr>
        <p:txBody>
          <a:bodyPr wrap="square" rtlCol="0">
            <a:spAutoFit/>
          </a:bodyPr>
          <a:lstStyle/>
          <a:p>
            <a:pPr fontAlgn="base"/>
            <a:r>
              <a:rPr lang="en-GB" sz="1600" dirty="0">
                <a:latin typeface="Century Gothic" panose="020B0502020202020204" pitchFamily="34" charset="0"/>
              </a:rPr>
              <a:t>We also have a fantastic outdoor environment, where the children are able to continue their learning across the curriculum on a larger, louder and messier scale! The children have access to the outdoor classroom throughout the day, during ‘Exploration Time’ and often choose to continue their learning outside. We encourage the children to explore the outdoor area in all weathers, as long as they have the suitable clothing, such as rain macs and welly boots</a:t>
            </a:r>
            <a:r>
              <a:rPr lang="en-GB" sz="1600" dirty="0" smtClean="0">
                <a:latin typeface="Century Gothic" panose="020B0502020202020204" pitchFamily="34" charset="0"/>
              </a:rPr>
              <a:t>!</a:t>
            </a:r>
          </a:p>
          <a:p>
            <a:pPr fontAlgn="base"/>
            <a:endParaRPr lang="en-GB" sz="1600" dirty="0">
              <a:latin typeface="Century Gothic" panose="020B0502020202020204" pitchFamily="34" charset="0"/>
            </a:endParaRPr>
          </a:p>
          <a:p>
            <a:pPr fontAlgn="base"/>
            <a:endParaRPr lang="en-GB" sz="1600" dirty="0">
              <a:latin typeface="Century Gothic" panose="020B0502020202020204" pitchFamily="34" charset="0"/>
            </a:endParaRPr>
          </a:p>
          <a:p>
            <a:pPr fontAlgn="base"/>
            <a:r>
              <a:rPr lang="en-GB" sz="1600" dirty="0">
                <a:latin typeface="Century Gothic" panose="020B0502020202020204" pitchFamily="34" charset="0"/>
              </a:rPr>
              <a:t>The children love to explore and investigate the natural environment and this not only supports the learning from inside the classroom, but also contributes to a healthy life-style, allows the children to experience nature, develop confidence, self-esteem and vocabulary skills and supports their development of the characteristics of effective learning, such as through collaborative work, problem-solving or risk-taking.</a:t>
            </a:r>
          </a:p>
          <a:p>
            <a:pPr fontAlgn="base"/>
            <a:endParaRPr lang="en-GB" dirty="0"/>
          </a:p>
        </p:txBody>
      </p:sp>
      <p:pic>
        <p:nvPicPr>
          <p:cNvPr id="4" name="Picture 3"/>
          <p:cNvPicPr>
            <a:picLocks noChangeAspect="1"/>
          </p:cNvPicPr>
          <p:nvPr/>
        </p:nvPicPr>
        <p:blipFill>
          <a:blip r:embed="rId2"/>
          <a:stretch>
            <a:fillRect/>
          </a:stretch>
        </p:blipFill>
        <p:spPr>
          <a:xfrm>
            <a:off x="6597351" y="40720"/>
            <a:ext cx="2514600" cy="6800850"/>
          </a:xfrm>
          <a:prstGeom prst="rect">
            <a:avLst/>
          </a:prstGeom>
        </p:spPr>
      </p:pic>
      <p:sp>
        <p:nvSpPr>
          <p:cNvPr id="5" name="TextBox 4"/>
          <p:cNvSpPr txBox="1"/>
          <p:nvPr/>
        </p:nvSpPr>
        <p:spPr>
          <a:xfrm>
            <a:off x="683568" y="404664"/>
            <a:ext cx="5400600" cy="707886"/>
          </a:xfrm>
          <a:prstGeom prst="rect">
            <a:avLst/>
          </a:prstGeom>
          <a:noFill/>
        </p:spPr>
        <p:txBody>
          <a:bodyPr wrap="square" rtlCol="0">
            <a:spAutoFit/>
          </a:bodyPr>
          <a:lstStyle/>
          <a:p>
            <a:pPr algn="ctr"/>
            <a:r>
              <a:rPr lang="en-GB" sz="4000" b="1" u="sng" dirty="0" smtClean="0">
                <a:latin typeface="Century Gothic" pitchFamily="34" charset="0"/>
              </a:rPr>
              <a:t>Exploration Time</a:t>
            </a:r>
            <a:endParaRPr lang="en-GB" sz="4000" u="sng" dirty="0"/>
          </a:p>
        </p:txBody>
      </p:sp>
    </p:spTree>
    <p:extLst>
      <p:ext uri="{BB962C8B-B14F-4D97-AF65-F5344CB8AC3E}">
        <p14:creationId xmlns:p14="http://schemas.microsoft.com/office/powerpoint/2010/main" val="16681844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004" y="1268760"/>
            <a:ext cx="6315728" cy="4062651"/>
          </a:xfrm>
          <a:prstGeom prst="rect">
            <a:avLst/>
          </a:prstGeom>
          <a:noFill/>
        </p:spPr>
        <p:txBody>
          <a:bodyPr wrap="square" rtlCol="0">
            <a:spAutoFit/>
          </a:bodyPr>
          <a:lstStyle/>
          <a:p>
            <a:pPr fontAlgn="base"/>
            <a:r>
              <a:rPr lang="en-GB" sz="2000" dirty="0" smtClean="0">
                <a:latin typeface="Century Gothic" panose="020B0502020202020204" pitchFamily="34" charset="0"/>
              </a:rPr>
              <a:t>We hold our children’s interests and enjoyment at the centre of their learning. To help them to take ownership of their learning, we hold weekly ‘planning meetings’ with the children, called ‘Parliament Time’.</a:t>
            </a:r>
          </a:p>
          <a:p>
            <a:pPr fontAlgn="base"/>
            <a:endParaRPr lang="en-GB" sz="2000" dirty="0">
              <a:latin typeface="Century Gothic" panose="020B0502020202020204" pitchFamily="34" charset="0"/>
            </a:endParaRPr>
          </a:p>
          <a:p>
            <a:pPr fontAlgn="base"/>
            <a:r>
              <a:rPr lang="en-GB" sz="2000" dirty="0" smtClean="0">
                <a:latin typeface="Century Gothic" panose="020B0502020202020204" pitchFamily="34" charset="0"/>
              </a:rPr>
              <a:t>During this time, children will be encouraged to share their interests, talk about things that they would like to learn and how they would like to do it. We then incorporate these opportunities and ideas into our planning and classroom environments. </a:t>
            </a:r>
            <a:endParaRPr lang="en-GB" sz="2000" dirty="0">
              <a:latin typeface="Century Gothic" panose="020B0502020202020204" pitchFamily="34" charset="0"/>
            </a:endParaRPr>
          </a:p>
          <a:p>
            <a:pPr fontAlgn="base"/>
            <a:endParaRPr lang="en-GB" dirty="0"/>
          </a:p>
        </p:txBody>
      </p:sp>
      <p:pic>
        <p:nvPicPr>
          <p:cNvPr id="4" name="Picture 3"/>
          <p:cNvPicPr>
            <a:picLocks noChangeAspect="1"/>
          </p:cNvPicPr>
          <p:nvPr/>
        </p:nvPicPr>
        <p:blipFill>
          <a:blip r:embed="rId2"/>
          <a:stretch>
            <a:fillRect/>
          </a:stretch>
        </p:blipFill>
        <p:spPr>
          <a:xfrm>
            <a:off x="6597351" y="40720"/>
            <a:ext cx="2514600" cy="6800850"/>
          </a:xfrm>
          <a:prstGeom prst="rect">
            <a:avLst/>
          </a:prstGeom>
        </p:spPr>
      </p:pic>
      <p:sp>
        <p:nvSpPr>
          <p:cNvPr id="5" name="TextBox 4"/>
          <p:cNvSpPr txBox="1"/>
          <p:nvPr/>
        </p:nvSpPr>
        <p:spPr>
          <a:xfrm>
            <a:off x="683568" y="404664"/>
            <a:ext cx="5400600" cy="707886"/>
          </a:xfrm>
          <a:prstGeom prst="rect">
            <a:avLst/>
          </a:prstGeom>
          <a:noFill/>
        </p:spPr>
        <p:txBody>
          <a:bodyPr wrap="square" rtlCol="0">
            <a:spAutoFit/>
          </a:bodyPr>
          <a:lstStyle/>
          <a:p>
            <a:pPr algn="ctr"/>
            <a:r>
              <a:rPr lang="en-GB" sz="4000" b="1" u="sng" dirty="0" smtClean="0">
                <a:latin typeface="Century Gothic" pitchFamily="34" charset="0"/>
              </a:rPr>
              <a:t>Parliament Time</a:t>
            </a:r>
            <a:endParaRPr lang="en-GB" sz="4000" u="sng" dirty="0"/>
          </a:p>
        </p:txBody>
      </p:sp>
    </p:spTree>
    <p:extLst>
      <p:ext uri="{BB962C8B-B14F-4D97-AF65-F5344CB8AC3E}">
        <p14:creationId xmlns:p14="http://schemas.microsoft.com/office/powerpoint/2010/main" val="36356462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0"/>
            <a:ext cx="7704856" cy="1015663"/>
          </a:xfrm>
          <a:prstGeom prst="rect">
            <a:avLst/>
          </a:prstGeom>
          <a:noFill/>
        </p:spPr>
        <p:txBody>
          <a:bodyPr wrap="square" rtlCol="0">
            <a:spAutoFit/>
          </a:bodyPr>
          <a:lstStyle/>
          <a:p>
            <a:pPr algn="ctr"/>
            <a:r>
              <a:rPr lang="en-GB" sz="3000" b="1" u="sng" dirty="0" smtClean="0">
                <a:latin typeface="Century Gothic" pitchFamily="34" charset="0"/>
              </a:rPr>
              <a:t>Reforms to the Early Years Foundation Stage Framework</a:t>
            </a:r>
            <a:endParaRPr lang="en-GB" sz="3000" u="sng" dirty="0"/>
          </a:p>
        </p:txBody>
      </p:sp>
      <p:sp>
        <p:nvSpPr>
          <p:cNvPr id="4" name="Rectangle 3"/>
          <p:cNvSpPr/>
          <p:nvPr/>
        </p:nvSpPr>
        <p:spPr>
          <a:xfrm>
            <a:off x="251520" y="1196752"/>
            <a:ext cx="8784468" cy="1815882"/>
          </a:xfrm>
          <a:prstGeom prst="rect">
            <a:avLst/>
          </a:prstGeom>
        </p:spPr>
        <p:txBody>
          <a:bodyPr wrap="square">
            <a:spAutoFit/>
          </a:bodyPr>
          <a:lstStyle/>
          <a:p>
            <a:r>
              <a:rPr lang="en-GB" sz="1600" dirty="0">
                <a:latin typeface="Century Gothic" panose="020B0502020202020204" pitchFamily="34" charset="0"/>
              </a:rPr>
              <a:t>The Early Years Foundation Stage (EYFS) </a:t>
            </a:r>
            <a:r>
              <a:rPr lang="en-GB" sz="1600" dirty="0" smtClean="0">
                <a:latin typeface="Century Gothic" panose="020B0502020202020204" pitchFamily="34" charset="0"/>
              </a:rPr>
              <a:t>has been </a:t>
            </a:r>
            <a:r>
              <a:rPr lang="en-GB" sz="1600" dirty="0">
                <a:latin typeface="Century Gothic" panose="020B0502020202020204" pitchFamily="34" charset="0"/>
              </a:rPr>
              <a:t>reformed and there is a new EYFS framework that all schools and settings will have to follow from September 2021. These national changes have been made to better support all young children’s learning and </a:t>
            </a:r>
            <a:r>
              <a:rPr lang="en-GB" sz="1600" dirty="0" smtClean="0">
                <a:latin typeface="Century Gothic" panose="020B0502020202020204" pitchFamily="34" charset="0"/>
              </a:rPr>
              <a:t>development and better </a:t>
            </a:r>
            <a:r>
              <a:rPr lang="en-GB" sz="1600" dirty="0">
                <a:latin typeface="Century Gothic" panose="020B0502020202020204" pitchFamily="34" charset="0"/>
              </a:rPr>
              <a:t>prepare </a:t>
            </a:r>
            <a:r>
              <a:rPr lang="en-GB" sz="1600" dirty="0" smtClean="0">
                <a:latin typeface="Century Gothic" panose="020B0502020202020204" pitchFamily="34" charset="0"/>
              </a:rPr>
              <a:t>them </a:t>
            </a:r>
            <a:r>
              <a:rPr lang="en-GB" sz="1600" dirty="0">
                <a:latin typeface="Century Gothic" panose="020B0502020202020204" pitchFamily="34" charset="0"/>
              </a:rPr>
              <a:t>for the transition into key stage 1. </a:t>
            </a:r>
            <a:endParaRPr lang="en-GB" sz="1600" dirty="0" smtClean="0">
              <a:latin typeface="Century Gothic" panose="020B0502020202020204" pitchFamily="34" charset="0"/>
            </a:endParaRPr>
          </a:p>
          <a:p>
            <a:endParaRPr lang="en-GB" sz="1600" dirty="0">
              <a:latin typeface="Century Gothic" panose="020B0502020202020204" pitchFamily="34" charset="0"/>
            </a:endParaRPr>
          </a:p>
          <a:p>
            <a:r>
              <a:rPr lang="en-GB" sz="1600" dirty="0" smtClean="0">
                <a:latin typeface="Century Gothic" panose="020B0502020202020204" pitchFamily="34" charset="0"/>
              </a:rPr>
              <a:t>Below </a:t>
            </a:r>
            <a:r>
              <a:rPr lang="en-GB" sz="1600" dirty="0">
                <a:latin typeface="Century Gothic" panose="020B0502020202020204" pitchFamily="34" charset="0"/>
              </a:rPr>
              <a:t>are some of the key points from the new EYFS reforms that include relevant changes which parents, carers and children may notice or experience. </a:t>
            </a:r>
          </a:p>
        </p:txBody>
      </p:sp>
      <p:sp>
        <p:nvSpPr>
          <p:cNvPr id="6" name="Rectangle 5"/>
          <p:cNvSpPr/>
          <p:nvPr/>
        </p:nvSpPr>
        <p:spPr>
          <a:xfrm>
            <a:off x="108012" y="3159087"/>
            <a:ext cx="9035988" cy="3293209"/>
          </a:xfrm>
          <a:prstGeom prst="rect">
            <a:avLst/>
          </a:prstGeom>
        </p:spPr>
        <p:txBody>
          <a:bodyPr wrap="square">
            <a:spAutoFit/>
          </a:bodyPr>
          <a:lstStyle/>
          <a:p>
            <a:pPr marL="342900" indent="-342900">
              <a:buFont typeface="+mj-lt"/>
              <a:buAutoNum type="arabicPeriod"/>
            </a:pPr>
            <a:r>
              <a:rPr lang="en-US" sz="1600" b="1" dirty="0">
                <a:latin typeface="Century Gothic" panose="020B0502020202020204" pitchFamily="34" charset="0"/>
                <a:ea typeface="Roboto" panose="02000000000000000000" pitchFamily="2" charset="0"/>
              </a:rPr>
              <a:t>Reduced the amount of unneeded written recordings and  assessment of children by staff. </a:t>
            </a:r>
          </a:p>
          <a:p>
            <a:pPr marL="285750" indent="-285750">
              <a:buFont typeface="Arial" panose="020B0604020202020204" pitchFamily="34" charset="0"/>
              <a:buChar char="•"/>
            </a:pPr>
            <a:r>
              <a:rPr lang="en-US" sz="1600" dirty="0">
                <a:latin typeface="Century Gothic" panose="020B0502020202020204" pitchFamily="34" charset="0"/>
                <a:ea typeface="Roboto" panose="02000000000000000000" pitchFamily="2" charset="0"/>
              </a:rPr>
              <a:t>This means staff do not need to keep a large amount of written evidence that proves children are able to do lots of things</a:t>
            </a:r>
            <a:r>
              <a:rPr lang="en-US" sz="1600" dirty="0" smtClean="0">
                <a:latin typeface="Century Gothic" panose="020B0502020202020204" pitchFamily="34" charset="0"/>
                <a:ea typeface="Roboto" panose="02000000000000000000" pitchFamily="2" charset="0"/>
              </a:rPr>
              <a:t>. Staff </a:t>
            </a:r>
            <a:r>
              <a:rPr lang="en-US" sz="1600" dirty="0">
                <a:latin typeface="Century Gothic" panose="020B0502020202020204" pitchFamily="34" charset="0"/>
                <a:ea typeface="Roboto" panose="02000000000000000000" pitchFamily="2" charset="0"/>
              </a:rPr>
              <a:t>still know the abilities and skills of each child, and know how to support them to develop. However, now they do not need to write this down unnecessarily. </a:t>
            </a:r>
          </a:p>
          <a:p>
            <a:pPr marL="285750" indent="-285750">
              <a:buFont typeface="Arial" panose="020B0604020202020204" pitchFamily="34" charset="0"/>
              <a:buChar char="•"/>
            </a:pPr>
            <a:r>
              <a:rPr lang="en-US" sz="1600" dirty="0">
                <a:latin typeface="Century Gothic" panose="020B0502020202020204" pitchFamily="34" charset="0"/>
                <a:ea typeface="Roboto" panose="02000000000000000000" pitchFamily="2" charset="0"/>
              </a:rPr>
              <a:t>This frees up more time for staff to spend directly with the </a:t>
            </a:r>
            <a:r>
              <a:rPr lang="en-US" sz="1600" dirty="0" smtClean="0">
                <a:latin typeface="Century Gothic" panose="020B0502020202020204" pitchFamily="34" charset="0"/>
                <a:ea typeface="Roboto" panose="02000000000000000000" pitchFamily="2" charset="0"/>
              </a:rPr>
              <a:t>children and focus on </a:t>
            </a:r>
            <a:r>
              <a:rPr lang="en-US" sz="1600" dirty="0">
                <a:latin typeface="Century Gothic" panose="020B0502020202020204" pitchFamily="34" charset="0"/>
                <a:ea typeface="Roboto" panose="02000000000000000000" pitchFamily="2" charset="0"/>
              </a:rPr>
              <a:t>high-quality </a:t>
            </a:r>
            <a:r>
              <a:rPr lang="en-US" sz="1600" dirty="0" smtClean="0">
                <a:latin typeface="Century Gothic" panose="020B0502020202020204" pitchFamily="34" charset="0"/>
                <a:ea typeface="Roboto" panose="02000000000000000000" pitchFamily="2" charset="0"/>
              </a:rPr>
              <a:t>interactions to support the children’s learning. By </a:t>
            </a:r>
            <a:r>
              <a:rPr lang="en-US" sz="1600" dirty="0">
                <a:latin typeface="Century Gothic" panose="020B0502020202020204" pitchFamily="34" charset="0"/>
                <a:ea typeface="Roboto" panose="02000000000000000000" pitchFamily="2" charset="0"/>
              </a:rPr>
              <a:t>taking away the need for constant recording, it helps to develop more natural play, conversations and interaction between </a:t>
            </a:r>
            <a:r>
              <a:rPr lang="en-US" sz="1600" dirty="0" smtClean="0">
                <a:latin typeface="Century Gothic" panose="020B0502020202020204" pitchFamily="34" charset="0"/>
                <a:ea typeface="Roboto" panose="02000000000000000000" pitchFamily="2" charset="0"/>
              </a:rPr>
              <a:t>adults and </a:t>
            </a:r>
            <a:r>
              <a:rPr lang="en-US" sz="1600" dirty="0">
                <a:latin typeface="Century Gothic" panose="020B0502020202020204" pitchFamily="34" charset="0"/>
                <a:ea typeface="Roboto" panose="02000000000000000000" pitchFamily="2" charset="0"/>
              </a:rPr>
              <a:t>children. </a:t>
            </a:r>
          </a:p>
          <a:p>
            <a:pPr marL="285750" indent="-285750">
              <a:buFont typeface="Arial" panose="020B0604020202020204" pitchFamily="34" charset="0"/>
              <a:buChar char="•"/>
            </a:pPr>
            <a:r>
              <a:rPr lang="en-US" sz="1600" dirty="0" smtClean="0">
                <a:latin typeface="Century Gothic" panose="020B0502020202020204" pitchFamily="34" charset="0"/>
                <a:ea typeface="Roboto" panose="02000000000000000000" pitchFamily="2" charset="0"/>
              </a:rPr>
              <a:t> This means that your child will have less work recorded in books, however we will be making greater use of our online platform for both you as parents and staff to record ‘Wow’ moments throughout your child’s learning journey in Reception.</a:t>
            </a:r>
            <a:endParaRPr lang="en-US" sz="1600" dirty="0">
              <a:latin typeface="Century Gothic" panose="020B0502020202020204" pitchFamily="34" charset="0"/>
              <a:ea typeface="Roboto" panose="02000000000000000000" pitchFamily="2" charset="0"/>
            </a:endParaRPr>
          </a:p>
        </p:txBody>
      </p:sp>
    </p:spTree>
    <p:extLst>
      <p:ext uri="{BB962C8B-B14F-4D97-AF65-F5344CB8AC3E}">
        <p14:creationId xmlns:p14="http://schemas.microsoft.com/office/powerpoint/2010/main" val="1577496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16632"/>
            <a:ext cx="6912768" cy="707886"/>
          </a:xfrm>
          <a:prstGeom prst="rect">
            <a:avLst/>
          </a:prstGeom>
          <a:noFill/>
        </p:spPr>
        <p:txBody>
          <a:bodyPr wrap="square" rtlCol="0">
            <a:spAutoFit/>
          </a:bodyPr>
          <a:lstStyle/>
          <a:p>
            <a:pPr algn="ctr"/>
            <a:r>
              <a:rPr lang="en-GB" sz="4000" b="1" dirty="0" smtClean="0">
                <a:latin typeface="Century Gothic" panose="020B0502020202020204" pitchFamily="34" charset="0"/>
              </a:rPr>
              <a:t>The Early Years Team</a:t>
            </a:r>
            <a:endParaRPr lang="en-GB" sz="4000" b="1" dirty="0">
              <a:latin typeface="Century Gothic" panose="020B0502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1331" t="16796" r="19331" b="-1"/>
          <a:stretch/>
        </p:blipFill>
        <p:spPr>
          <a:xfrm>
            <a:off x="5148064" y="1081902"/>
            <a:ext cx="1512168" cy="4833271"/>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9891" t="17611" r="46144" b="-1"/>
          <a:stretch/>
        </p:blipFill>
        <p:spPr>
          <a:xfrm>
            <a:off x="2267744" y="1052736"/>
            <a:ext cx="3024336" cy="4862437"/>
          </a:xfrm>
          <a:prstGeom prst="rect">
            <a:avLst/>
          </a:prstGeom>
        </p:spPr>
      </p:pic>
    </p:spTree>
    <p:extLst>
      <p:ext uri="{BB962C8B-B14F-4D97-AF65-F5344CB8AC3E}">
        <p14:creationId xmlns:p14="http://schemas.microsoft.com/office/powerpoint/2010/main" val="40106380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0"/>
            <a:ext cx="7704856" cy="1015663"/>
          </a:xfrm>
          <a:prstGeom prst="rect">
            <a:avLst/>
          </a:prstGeom>
          <a:noFill/>
        </p:spPr>
        <p:txBody>
          <a:bodyPr wrap="square" rtlCol="0">
            <a:spAutoFit/>
          </a:bodyPr>
          <a:lstStyle/>
          <a:p>
            <a:pPr algn="ctr"/>
            <a:r>
              <a:rPr lang="en-GB" sz="3000" b="1" u="sng" dirty="0" smtClean="0">
                <a:latin typeface="Century Gothic" pitchFamily="34" charset="0"/>
              </a:rPr>
              <a:t>Reforms to the Early Years Foundation Stage Framework</a:t>
            </a:r>
            <a:endParaRPr lang="en-GB" sz="3000" u="sng" dirty="0"/>
          </a:p>
        </p:txBody>
      </p:sp>
      <p:sp>
        <p:nvSpPr>
          <p:cNvPr id="3" name="Rectangle 2"/>
          <p:cNvSpPr/>
          <p:nvPr/>
        </p:nvSpPr>
        <p:spPr>
          <a:xfrm>
            <a:off x="129565" y="1201905"/>
            <a:ext cx="8931130" cy="861774"/>
          </a:xfrm>
          <a:prstGeom prst="rect">
            <a:avLst/>
          </a:prstGeom>
        </p:spPr>
        <p:txBody>
          <a:bodyPr wrap="square">
            <a:spAutoFit/>
          </a:bodyPr>
          <a:lstStyle/>
          <a:p>
            <a:r>
              <a:rPr lang="en-GB" b="1" u="sng" dirty="0" smtClean="0">
                <a:latin typeface="Century Gothic" panose="020B0502020202020204" pitchFamily="34" charset="0"/>
              </a:rPr>
              <a:t>2</a:t>
            </a:r>
            <a:r>
              <a:rPr lang="en-GB" sz="1600" b="1" u="sng" dirty="0" smtClean="0">
                <a:latin typeface="Century Gothic" panose="020B0502020202020204" pitchFamily="34" charset="0"/>
              </a:rPr>
              <a:t>. The Early Learning Goals: </a:t>
            </a:r>
            <a:r>
              <a:rPr lang="en-GB" sz="1600" dirty="0" smtClean="0">
                <a:latin typeface="Century Gothic" panose="020B0502020202020204" pitchFamily="34" charset="0"/>
              </a:rPr>
              <a:t>Children </a:t>
            </a:r>
            <a:r>
              <a:rPr lang="en-GB" sz="1600" dirty="0">
                <a:latin typeface="Century Gothic" panose="020B0502020202020204" pitchFamily="34" charset="0"/>
              </a:rPr>
              <a:t>will no longer be assessed against statements from an age band category. Instead, staff will use their experience and knowledge to monitor if a child’s learning and development is on track for their age. </a:t>
            </a:r>
          </a:p>
        </p:txBody>
      </p:sp>
      <p:sp>
        <p:nvSpPr>
          <p:cNvPr id="5" name="Rectangle 4"/>
          <p:cNvSpPr/>
          <p:nvPr/>
        </p:nvSpPr>
        <p:spPr>
          <a:xfrm>
            <a:off x="51614" y="2311478"/>
            <a:ext cx="9038634" cy="4524315"/>
          </a:xfrm>
          <a:prstGeom prst="rect">
            <a:avLst/>
          </a:prstGeom>
        </p:spPr>
        <p:txBody>
          <a:bodyPr wrap="square">
            <a:spAutoFit/>
          </a:bodyPr>
          <a:lstStyle/>
          <a:p>
            <a:r>
              <a:rPr lang="en-GB" sz="1600" dirty="0">
                <a:latin typeface="Century Gothic" panose="020B0502020202020204" pitchFamily="34" charset="0"/>
                <a:ea typeface="Roboto"/>
                <a:cs typeface="Roboto"/>
                <a:sym typeface="Roboto"/>
              </a:rPr>
              <a:t>At the end of the reception year, children are assessed against the </a:t>
            </a:r>
            <a:r>
              <a:rPr lang="en-GB" sz="1600" b="1" dirty="0">
                <a:latin typeface="Century Gothic" panose="020B0502020202020204" pitchFamily="34" charset="0"/>
                <a:ea typeface="Roboto"/>
                <a:cs typeface="Roboto"/>
                <a:sym typeface="Roboto"/>
              </a:rPr>
              <a:t>17 Early Learning Goals</a:t>
            </a:r>
            <a:r>
              <a:rPr lang="en-GB" sz="1600" dirty="0">
                <a:latin typeface="Century Gothic" panose="020B0502020202020204" pitchFamily="34" charset="0"/>
                <a:ea typeface="Roboto"/>
                <a:cs typeface="Roboto"/>
                <a:sym typeface="Roboto"/>
              </a:rPr>
              <a:t>. </a:t>
            </a:r>
            <a:br>
              <a:rPr lang="en-GB" sz="1600" dirty="0">
                <a:latin typeface="Century Gothic" panose="020B0502020202020204" pitchFamily="34" charset="0"/>
                <a:ea typeface="Roboto"/>
                <a:cs typeface="Roboto"/>
                <a:sym typeface="Roboto"/>
              </a:rPr>
            </a:br>
            <a:endParaRPr lang="en-GB" sz="1600" dirty="0">
              <a:latin typeface="Century Gothic" panose="020B0502020202020204" pitchFamily="34" charset="0"/>
              <a:ea typeface="Roboto"/>
              <a:cs typeface="Roboto"/>
              <a:sym typeface="Roboto"/>
            </a:endParaRPr>
          </a:p>
          <a:p>
            <a:r>
              <a:rPr lang="en-GB" sz="1600" dirty="0">
                <a:latin typeface="Century Gothic" panose="020B0502020202020204" pitchFamily="34" charset="0"/>
                <a:ea typeface="Roboto"/>
                <a:cs typeface="Roboto"/>
                <a:sym typeface="Roboto"/>
              </a:rPr>
              <a:t>It is important to remember that:</a:t>
            </a:r>
          </a:p>
          <a:p>
            <a:pPr marL="742950" lvl="1" indent="-285750">
              <a:buFont typeface="Arial" panose="020B0604020202020204" pitchFamily="34" charset="0"/>
              <a:buChar char="•"/>
            </a:pPr>
            <a:r>
              <a:rPr lang="en-GB" sz="1600" dirty="0">
                <a:latin typeface="Century Gothic" panose="020B0502020202020204" pitchFamily="34" charset="0"/>
                <a:ea typeface="Roboto"/>
                <a:cs typeface="Roboto"/>
                <a:sym typeface="Roboto"/>
              </a:rPr>
              <a:t>The ELGs are not a test. Staff will use what they already know about a child to make their decisions.</a:t>
            </a:r>
          </a:p>
          <a:p>
            <a:pPr marL="742950" lvl="1" indent="-285750">
              <a:buFont typeface="Arial" panose="020B0604020202020204" pitchFamily="34" charset="0"/>
              <a:buChar char="•"/>
            </a:pPr>
            <a:r>
              <a:rPr lang="en-GB" sz="1600" dirty="0">
                <a:latin typeface="Century Gothic" panose="020B0502020202020204" pitchFamily="34" charset="0"/>
                <a:ea typeface="Roboto"/>
                <a:cs typeface="Roboto"/>
                <a:sym typeface="Roboto"/>
              </a:rPr>
              <a:t>The ELGs are not the EYFS curriculum. They </a:t>
            </a:r>
            <a:r>
              <a:rPr lang="en-GB" sz="1600" dirty="0" smtClean="0">
                <a:latin typeface="Century Gothic" panose="020B0502020202020204" pitchFamily="34" charset="0"/>
                <a:ea typeface="Roboto"/>
                <a:cs typeface="Roboto"/>
                <a:sym typeface="Roboto"/>
              </a:rPr>
              <a:t>are not used </a:t>
            </a:r>
            <a:r>
              <a:rPr lang="en-GB" sz="1600" dirty="0">
                <a:latin typeface="Century Gothic" panose="020B0502020202020204" pitchFamily="34" charset="0"/>
                <a:ea typeface="Roboto"/>
                <a:cs typeface="Roboto"/>
                <a:sym typeface="Roboto"/>
              </a:rPr>
              <a:t>to be taught to, they are just an end point. </a:t>
            </a:r>
          </a:p>
          <a:p>
            <a:pPr marL="742950" lvl="1" indent="-285750">
              <a:buFont typeface="Arial" panose="020B0604020202020204" pitchFamily="34" charset="0"/>
              <a:buChar char="•"/>
            </a:pPr>
            <a:endParaRPr lang="en-GB" sz="1600" dirty="0">
              <a:latin typeface="Century Gothic" panose="020B0502020202020204" pitchFamily="34" charset="0"/>
              <a:ea typeface="Roboto"/>
              <a:cs typeface="Roboto"/>
              <a:sym typeface="Roboto"/>
            </a:endParaRPr>
          </a:p>
          <a:p>
            <a:r>
              <a:rPr lang="en-GB" sz="1600" dirty="0">
                <a:latin typeface="Century Gothic" panose="020B0502020202020204" pitchFamily="34" charset="0"/>
                <a:ea typeface="Roboto"/>
                <a:cs typeface="Roboto"/>
                <a:sym typeface="Roboto"/>
              </a:rPr>
              <a:t>Changes have been made to the Early Learning Goals so that they are now clearer, easier to use and understand.</a:t>
            </a:r>
          </a:p>
          <a:p>
            <a:endParaRPr lang="en-GB" sz="1600" dirty="0">
              <a:latin typeface="Century Gothic" panose="020B0502020202020204" pitchFamily="34" charset="0"/>
              <a:ea typeface="Roboto"/>
              <a:cs typeface="Roboto"/>
              <a:sym typeface="Roboto"/>
            </a:endParaRPr>
          </a:p>
          <a:p>
            <a:r>
              <a:rPr lang="en-GB" sz="1600" dirty="0">
                <a:latin typeface="Century Gothic" panose="020B0502020202020204" pitchFamily="34" charset="0"/>
                <a:ea typeface="Roboto"/>
                <a:cs typeface="Roboto"/>
                <a:sym typeface="Roboto"/>
              </a:rPr>
              <a:t>They have also been adapted to better match up with the </a:t>
            </a:r>
            <a:r>
              <a:rPr lang="en-GB" sz="1600" dirty="0" smtClean="0">
                <a:latin typeface="Century Gothic" panose="020B0502020202020204" pitchFamily="34" charset="0"/>
                <a:ea typeface="Roboto"/>
                <a:cs typeface="Roboto"/>
                <a:sym typeface="Roboto"/>
              </a:rPr>
              <a:t>National Curriculum </a:t>
            </a:r>
            <a:r>
              <a:rPr lang="en-GB" sz="1600" dirty="0">
                <a:latin typeface="Century Gothic" panose="020B0502020202020204" pitchFamily="34" charset="0"/>
                <a:ea typeface="Roboto"/>
                <a:cs typeface="Roboto"/>
                <a:sym typeface="Roboto"/>
              </a:rPr>
              <a:t>in </a:t>
            </a:r>
            <a:r>
              <a:rPr lang="en-GB" sz="1600" dirty="0" smtClean="0">
                <a:latin typeface="Century Gothic" panose="020B0502020202020204" pitchFamily="34" charset="0"/>
                <a:ea typeface="Roboto"/>
                <a:cs typeface="Roboto"/>
                <a:sym typeface="Roboto"/>
              </a:rPr>
              <a:t>Year </a:t>
            </a:r>
            <a:r>
              <a:rPr lang="en-GB" sz="1600" dirty="0">
                <a:latin typeface="Century Gothic" panose="020B0502020202020204" pitchFamily="34" charset="0"/>
                <a:ea typeface="Roboto"/>
                <a:cs typeface="Roboto"/>
                <a:sym typeface="Roboto"/>
              </a:rPr>
              <a:t>1. This will help children to be better prepared for their move to the next key stage.</a:t>
            </a:r>
          </a:p>
          <a:p>
            <a:endParaRPr lang="en-GB" sz="1600" dirty="0">
              <a:latin typeface="Century Gothic" panose="020B0502020202020204" pitchFamily="34" charset="0"/>
              <a:ea typeface="Roboto"/>
              <a:cs typeface="Roboto"/>
              <a:sym typeface="Roboto"/>
            </a:endParaRPr>
          </a:p>
          <a:p>
            <a:r>
              <a:rPr lang="en-GB" sz="1600" dirty="0">
                <a:latin typeface="Century Gothic" panose="020B0502020202020204" pitchFamily="34" charset="0"/>
                <a:ea typeface="Roboto"/>
                <a:cs typeface="Roboto"/>
                <a:sym typeface="Roboto"/>
              </a:rPr>
              <a:t>Exceeding judgements have also been removed. Children are now encouraged and challenged to have a greater depth and understanding of things before moving onto new learning. </a:t>
            </a:r>
          </a:p>
        </p:txBody>
      </p:sp>
    </p:spTree>
    <p:extLst>
      <p:ext uri="{BB962C8B-B14F-4D97-AF65-F5344CB8AC3E}">
        <p14:creationId xmlns:p14="http://schemas.microsoft.com/office/powerpoint/2010/main" val="3813602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0"/>
            <a:ext cx="7704856" cy="1015663"/>
          </a:xfrm>
          <a:prstGeom prst="rect">
            <a:avLst/>
          </a:prstGeom>
          <a:noFill/>
        </p:spPr>
        <p:txBody>
          <a:bodyPr wrap="square" rtlCol="0">
            <a:spAutoFit/>
          </a:bodyPr>
          <a:lstStyle/>
          <a:p>
            <a:pPr algn="ctr"/>
            <a:r>
              <a:rPr lang="en-GB" sz="3000" b="1" u="sng" dirty="0" smtClean="0">
                <a:latin typeface="Century Gothic" pitchFamily="34" charset="0"/>
              </a:rPr>
              <a:t>Reforms to the Early Years Foundation Stage Framework</a:t>
            </a:r>
            <a:endParaRPr lang="en-GB" sz="3000" u="sng" dirty="0"/>
          </a:p>
        </p:txBody>
      </p:sp>
      <p:sp>
        <p:nvSpPr>
          <p:cNvPr id="5" name="Rectangle 4"/>
          <p:cNvSpPr/>
          <p:nvPr/>
        </p:nvSpPr>
        <p:spPr>
          <a:xfrm>
            <a:off x="12545" y="1196752"/>
            <a:ext cx="8775015" cy="2339102"/>
          </a:xfrm>
          <a:prstGeom prst="rect">
            <a:avLst/>
          </a:prstGeom>
        </p:spPr>
        <p:txBody>
          <a:bodyPr wrap="square">
            <a:spAutoFit/>
          </a:bodyPr>
          <a:lstStyle/>
          <a:p>
            <a:r>
              <a:rPr lang="en-GB" b="1" dirty="0" smtClean="0">
                <a:latin typeface="Roboto"/>
                <a:ea typeface="Roboto"/>
                <a:cs typeface="Roboto"/>
                <a:sym typeface="Roboto"/>
              </a:rPr>
              <a:t>3. </a:t>
            </a:r>
            <a:r>
              <a:rPr lang="en-GB" sz="1600" b="1" dirty="0" smtClean="0">
                <a:latin typeface="Century Gothic" panose="020B0502020202020204" pitchFamily="34" charset="0"/>
                <a:ea typeface="Roboto"/>
                <a:cs typeface="Roboto"/>
                <a:sym typeface="Roboto"/>
              </a:rPr>
              <a:t>There </a:t>
            </a:r>
            <a:r>
              <a:rPr lang="en-GB" sz="1600" b="1" dirty="0">
                <a:latin typeface="Century Gothic" panose="020B0502020202020204" pitchFamily="34" charset="0"/>
                <a:ea typeface="Roboto"/>
                <a:cs typeface="Roboto"/>
                <a:sym typeface="Roboto"/>
              </a:rPr>
              <a:t>is more of an emphasis on the importance of developing </a:t>
            </a:r>
            <a:r>
              <a:rPr lang="en-GB" sz="1600" b="1" dirty="0" smtClean="0">
                <a:latin typeface="Century Gothic" panose="020B0502020202020204" pitchFamily="34" charset="0"/>
                <a:ea typeface="Roboto"/>
                <a:cs typeface="Roboto"/>
                <a:sym typeface="Roboto"/>
              </a:rPr>
              <a:t>vocabulary and communication </a:t>
            </a:r>
            <a:r>
              <a:rPr lang="en-GB" sz="1600" b="1" dirty="0">
                <a:latin typeface="Century Gothic" panose="020B0502020202020204" pitchFamily="34" charset="0"/>
                <a:ea typeface="Roboto"/>
                <a:cs typeface="Roboto"/>
                <a:sym typeface="Roboto"/>
              </a:rPr>
              <a:t>and language skills. </a:t>
            </a:r>
            <a:r>
              <a:rPr lang="en-US" sz="1600" b="1" dirty="0">
                <a:latin typeface="Century Gothic" panose="020B0502020202020204" pitchFamily="34" charset="0"/>
                <a:ea typeface="Roboto" panose="02000000000000000000" pitchFamily="2" charset="0"/>
              </a:rPr>
              <a:t> </a:t>
            </a:r>
          </a:p>
          <a:p>
            <a:pPr marL="285750" indent="-285750">
              <a:buFont typeface="Arial" panose="020B0604020202020204" pitchFamily="34" charset="0"/>
              <a:buChar char="•"/>
            </a:pPr>
            <a:r>
              <a:rPr lang="en-US" sz="1600" dirty="0">
                <a:latin typeface="Century Gothic" panose="020B0502020202020204" pitchFamily="34" charset="0"/>
                <a:ea typeface="Roboto" panose="02000000000000000000" pitchFamily="2" charset="0"/>
              </a:rPr>
              <a:t>Children should be supported in building up vocabulary by increasing the amount of words they know and can use. </a:t>
            </a:r>
            <a:r>
              <a:rPr lang="en-US" sz="1600" dirty="0" smtClean="0">
                <a:latin typeface="Century Gothic" panose="020B0502020202020204" pitchFamily="34" charset="0"/>
                <a:ea typeface="Roboto" panose="02000000000000000000" pitchFamily="2" charset="0"/>
              </a:rPr>
              <a:t>The reforms encourage </a:t>
            </a:r>
            <a:r>
              <a:rPr lang="en-US" sz="1600" dirty="0">
                <a:latin typeface="Century Gothic" panose="020B0502020202020204" pitchFamily="34" charset="0"/>
                <a:ea typeface="Roboto" panose="02000000000000000000" pitchFamily="2" charset="0"/>
              </a:rPr>
              <a:t>more conversations between adults and children, but also children and their peers. </a:t>
            </a:r>
          </a:p>
          <a:p>
            <a:pPr marL="285750" indent="-285750">
              <a:buFont typeface="Arial" panose="020B0604020202020204" pitchFamily="34" charset="0"/>
              <a:buChar char="•"/>
            </a:pPr>
            <a:r>
              <a:rPr lang="en-US" sz="1600" dirty="0">
                <a:latin typeface="Century Gothic" panose="020B0502020202020204" pitchFamily="34" charset="0"/>
                <a:ea typeface="Roboto" panose="02000000000000000000" pitchFamily="2" charset="0"/>
              </a:rPr>
              <a:t>Good language skills are the basis for all other learning and social interaction, so this is vital to focus on.  </a:t>
            </a:r>
            <a:endParaRPr lang="en-US" sz="1600" dirty="0" smtClean="0">
              <a:latin typeface="Century Gothic" panose="020B0502020202020204" pitchFamily="34" charset="0"/>
              <a:ea typeface="Roboto" panose="02000000000000000000" pitchFamily="2" charset="0"/>
            </a:endParaRPr>
          </a:p>
          <a:p>
            <a:pPr marL="285750" indent="-285750">
              <a:buFont typeface="Arial" panose="020B0604020202020204" pitchFamily="34" charset="0"/>
              <a:buChar char="•"/>
            </a:pPr>
            <a:r>
              <a:rPr lang="en-GB" sz="1600" dirty="0" smtClean="0">
                <a:latin typeface="Century Gothic" panose="020B0502020202020204" pitchFamily="34" charset="0"/>
              </a:rPr>
              <a:t>There will now be increased opportunities </a:t>
            </a:r>
            <a:r>
              <a:rPr lang="en-GB" sz="1600" dirty="0">
                <a:latin typeface="Century Gothic" panose="020B0502020202020204" pitchFamily="34" charset="0"/>
              </a:rPr>
              <a:t>for conversations, reading of a wide range of books and holding discussions around activities in other areas of learning.</a:t>
            </a:r>
            <a:endParaRPr lang="en-US" sz="1600" dirty="0">
              <a:latin typeface="Century Gothic" panose="020B0502020202020204" pitchFamily="34" charset="0"/>
              <a:ea typeface="Roboto" panose="02000000000000000000" pitchFamily="2" charset="0"/>
            </a:endParaRPr>
          </a:p>
        </p:txBody>
      </p:sp>
      <p:sp>
        <p:nvSpPr>
          <p:cNvPr id="7" name="Rectangle 6"/>
          <p:cNvSpPr/>
          <p:nvPr/>
        </p:nvSpPr>
        <p:spPr>
          <a:xfrm>
            <a:off x="180020" y="3716943"/>
            <a:ext cx="8784468" cy="3077766"/>
          </a:xfrm>
          <a:prstGeom prst="rect">
            <a:avLst/>
          </a:prstGeom>
        </p:spPr>
        <p:txBody>
          <a:bodyPr wrap="square">
            <a:spAutoFit/>
          </a:bodyPr>
          <a:lstStyle/>
          <a:p>
            <a:r>
              <a:rPr lang="en-GB" b="1" dirty="0" smtClean="0">
                <a:latin typeface="Roboto"/>
                <a:ea typeface="Roboto"/>
                <a:cs typeface="Roboto"/>
                <a:sym typeface="Roboto"/>
              </a:rPr>
              <a:t>4. </a:t>
            </a:r>
            <a:r>
              <a:rPr lang="en-GB" sz="1600" b="1" dirty="0" smtClean="0">
                <a:latin typeface="Century Gothic" panose="020B0502020202020204" pitchFamily="34" charset="0"/>
                <a:ea typeface="Roboto"/>
                <a:cs typeface="Roboto"/>
                <a:sym typeface="Roboto"/>
              </a:rPr>
              <a:t>There </a:t>
            </a:r>
            <a:r>
              <a:rPr lang="en-GB" sz="1600" b="1" dirty="0">
                <a:latin typeface="Century Gothic" panose="020B0502020202020204" pitchFamily="34" charset="0"/>
                <a:ea typeface="Roboto"/>
                <a:cs typeface="Roboto"/>
                <a:sym typeface="Roboto"/>
              </a:rPr>
              <a:t>is a focus on how reading stories is important to help children develop in all of Areas of Learning. </a:t>
            </a:r>
          </a:p>
          <a:p>
            <a:pPr marL="285750" indent="-285750">
              <a:buFont typeface="Arial" panose="020B0604020202020204" pitchFamily="34" charset="0"/>
              <a:buChar char="•"/>
            </a:pPr>
            <a:r>
              <a:rPr lang="en-US" sz="1600" dirty="0">
                <a:latin typeface="Century Gothic" panose="020B0502020202020204" pitchFamily="34" charset="0"/>
                <a:ea typeface="Roboto" panose="02000000000000000000" pitchFamily="2" charset="0"/>
              </a:rPr>
              <a:t>Daily reading of stories encourages an enjoyment of reading from a young age. </a:t>
            </a:r>
          </a:p>
          <a:p>
            <a:pPr marL="285750" indent="-285750">
              <a:buFont typeface="Arial" panose="020B0604020202020204" pitchFamily="34" charset="0"/>
              <a:buChar char="•"/>
            </a:pPr>
            <a:r>
              <a:rPr lang="en-US" sz="1600" dirty="0">
                <a:latin typeface="Century Gothic" panose="020B0502020202020204" pitchFamily="34" charset="0"/>
                <a:ea typeface="Roboto" panose="02000000000000000000" pitchFamily="2" charset="0"/>
              </a:rPr>
              <a:t>Lots of other learning opportunities happen when looking at books, for example comparisons of culture or the past. </a:t>
            </a:r>
          </a:p>
          <a:p>
            <a:pPr marL="285750" indent="-285750">
              <a:buFont typeface="Arial" panose="020B0604020202020204" pitchFamily="34" charset="0"/>
              <a:buChar char="•"/>
            </a:pPr>
            <a:r>
              <a:rPr lang="en-US" sz="1600" dirty="0">
                <a:latin typeface="Century Gothic" panose="020B0502020202020204" pitchFamily="34" charset="0"/>
                <a:ea typeface="Roboto" panose="02000000000000000000" pitchFamily="2" charset="0"/>
              </a:rPr>
              <a:t>Listening to stories develops imagination, ideas and language. </a:t>
            </a:r>
          </a:p>
          <a:p>
            <a:pPr marL="285750" indent="-285750">
              <a:buFont typeface="Arial" panose="020B0604020202020204" pitchFamily="34" charset="0"/>
              <a:buChar char="•"/>
            </a:pPr>
            <a:r>
              <a:rPr lang="en-US" sz="1600" dirty="0">
                <a:latin typeface="Century Gothic" panose="020B0502020202020204" pitchFamily="34" charset="0"/>
                <a:ea typeface="Roboto" panose="02000000000000000000" pitchFamily="2" charset="0"/>
              </a:rPr>
              <a:t>Reading is an essential skill and so should be shown to children, as well as </a:t>
            </a:r>
            <a:r>
              <a:rPr lang="en-US" sz="1600" dirty="0" err="1">
                <a:latin typeface="Century Gothic" panose="020B0502020202020204" pitchFamily="34" charset="0"/>
                <a:ea typeface="Roboto" panose="02000000000000000000" pitchFamily="2" charset="0"/>
              </a:rPr>
              <a:t>practised</a:t>
            </a:r>
            <a:r>
              <a:rPr lang="en-US" sz="1600" dirty="0">
                <a:latin typeface="Century Gothic" panose="020B0502020202020204" pitchFamily="34" charset="0"/>
                <a:ea typeface="Roboto" panose="02000000000000000000" pitchFamily="2" charset="0"/>
              </a:rPr>
              <a:t> by them regularly. </a:t>
            </a:r>
            <a:r>
              <a:rPr lang="en-US" sz="1600" dirty="0" smtClean="0">
                <a:latin typeface="Century Gothic" panose="020B0502020202020204" pitchFamily="34" charset="0"/>
                <a:ea typeface="Roboto" panose="02000000000000000000" pitchFamily="2" charset="0"/>
              </a:rPr>
              <a:t>Children </a:t>
            </a:r>
            <a:r>
              <a:rPr lang="en-US" sz="1600" dirty="0">
                <a:latin typeface="Century Gothic" panose="020B0502020202020204" pitchFamily="34" charset="0"/>
                <a:ea typeface="Roboto" panose="02000000000000000000" pitchFamily="2" charset="0"/>
              </a:rPr>
              <a:t>are also encouraged to use story ideas in their play. </a:t>
            </a:r>
            <a:endParaRPr lang="en-US" sz="1600" dirty="0" smtClean="0">
              <a:latin typeface="Century Gothic" panose="020B0502020202020204" pitchFamily="34" charset="0"/>
              <a:ea typeface="Roboto" panose="02000000000000000000" pitchFamily="2" charset="0"/>
            </a:endParaRPr>
          </a:p>
          <a:p>
            <a:pPr marL="285750" indent="-285750">
              <a:buFont typeface="Arial" panose="020B0604020202020204" pitchFamily="34" charset="0"/>
              <a:buChar char="•"/>
            </a:pPr>
            <a:endParaRPr lang="en-US" sz="1600" dirty="0">
              <a:latin typeface="Century Gothic" panose="020B0502020202020204" pitchFamily="34" charset="0"/>
              <a:ea typeface="Roboto" panose="02000000000000000000" pitchFamily="2" charset="0"/>
            </a:endParaRPr>
          </a:p>
          <a:p>
            <a:pPr marL="285750" indent="-285750" algn="ctr">
              <a:buFont typeface="Arial" panose="020B0604020202020204" pitchFamily="34" charset="0"/>
              <a:buChar char="•"/>
            </a:pPr>
            <a:r>
              <a:rPr lang="en-US" sz="1600" b="1" i="1" dirty="0" smtClean="0">
                <a:latin typeface="Century Gothic" panose="020B0502020202020204" pitchFamily="34" charset="0"/>
                <a:ea typeface="Roboto" panose="02000000000000000000" pitchFamily="2" charset="0"/>
              </a:rPr>
              <a:t>We will provide you with lots of ideas on how you can support language and reading development, through parent workshops and open days. We will provide the details of these in September</a:t>
            </a:r>
            <a:r>
              <a:rPr lang="en-US" sz="1600" b="1" i="1" dirty="0">
                <a:latin typeface="Century Gothic" panose="020B0502020202020204" pitchFamily="34" charset="0"/>
                <a:ea typeface="Roboto" panose="02000000000000000000" pitchFamily="2" charset="0"/>
              </a:rPr>
              <a:t> </a:t>
            </a:r>
            <a:r>
              <a:rPr lang="en-US" sz="1600" b="1" i="1" dirty="0" smtClean="0">
                <a:latin typeface="Century Gothic" panose="020B0502020202020204" pitchFamily="34" charset="0"/>
                <a:ea typeface="Roboto" panose="02000000000000000000" pitchFamily="2" charset="0"/>
              </a:rPr>
              <a:t>and throughout the year.</a:t>
            </a:r>
            <a:endParaRPr lang="en-US" sz="1600" b="1" i="1" dirty="0">
              <a:latin typeface="Century Gothic" panose="020B0502020202020204" pitchFamily="34" charset="0"/>
              <a:ea typeface="Roboto" panose="02000000000000000000" pitchFamily="2" charset="0"/>
            </a:endParaRPr>
          </a:p>
        </p:txBody>
      </p:sp>
    </p:spTree>
    <p:extLst>
      <p:ext uri="{BB962C8B-B14F-4D97-AF65-F5344CB8AC3E}">
        <p14:creationId xmlns:p14="http://schemas.microsoft.com/office/powerpoint/2010/main" val="2716727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0"/>
            <a:ext cx="7704856" cy="1015663"/>
          </a:xfrm>
          <a:prstGeom prst="rect">
            <a:avLst/>
          </a:prstGeom>
          <a:noFill/>
        </p:spPr>
        <p:txBody>
          <a:bodyPr wrap="square" rtlCol="0">
            <a:spAutoFit/>
          </a:bodyPr>
          <a:lstStyle/>
          <a:p>
            <a:pPr algn="ctr"/>
            <a:r>
              <a:rPr lang="en-GB" sz="3000" b="1" u="sng" dirty="0" smtClean="0">
                <a:latin typeface="Century Gothic" pitchFamily="34" charset="0"/>
              </a:rPr>
              <a:t>Reforms to the Early Years Foundation Stage Framework</a:t>
            </a:r>
            <a:endParaRPr lang="en-GB" sz="3000" u="sng" dirty="0"/>
          </a:p>
        </p:txBody>
      </p:sp>
      <p:sp>
        <p:nvSpPr>
          <p:cNvPr id="3" name="Rectangle 2"/>
          <p:cNvSpPr/>
          <p:nvPr/>
        </p:nvSpPr>
        <p:spPr>
          <a:xfrm>
            <a:off x="194142" y="1700808"/>
            <a:ext cx="9115756" cy="2554545"/>
          </a:xfrm>
          <a:prstGeom prst="rect">
            <a:avLst/>
          </a:prstGeom>
        </p:spPr>
        <p:txBody>
          <a:bodyPr wrap="square">
            <a:spAutoFit/>
          </a:bodyPr>
          <a:lstStyle/>
          <a:p>
            <a:r>
              <a:rPr lang="en-GB" sz="1600" b="1" dirty="0" smtClean="0">
                <a:latin typeface="Century Gothic" panose="020B0502020202020204" pitchFamily="34" charset="0"/>
                <a:ea typeface="Roboto"/>
                <a:cs typeface="Roboto"/>
                <a:sym typeface="Roboto"/>
              </a:rPr>
              <a:t>5. There </a:t>
            </a:r>
            <a:r>
              <a:rPr lang="en-GB" sz="1600" b="1" dirty="0">
                <a:latin typeface="Century Gothic" panose="020B0502020202020204" pitchFamily="34" charset="0"/>
                <a:ea typeface="Roboto"/>
                <a:cs typeface="Roboto"/>
                <a:sym typeface="Roboto"/>
              </a:rPr>
              <a:t>is a focus on encouraging healthy choices overall and an understanding of oral health.</a:t>
            </a:r>
            <a:r>
              <a:rPr lang="en-GB" sz="1600" b="1" dirty="0">
                <a:solidFill>
                  <a:srgbClr val="1C1C1C"/>
                </a:solidFill>
                <a:latin typeface="Century Gothic" panose="020B0502020202020204" pitchFamily="34" charset="0"/>
                <a:ea typeface="Roboto"/>
                <a:cs typeface="Roboto"/>
                <a:sym typeface="Roboto"/>
              </a:rPr>
              <a:t> </a:t>
            </a:r>
          </a:p>
          <a:p>
            <a:pPr marL="285750" indent="-285750">
              <a:buFont typeface="Arial" panose="020B0604020202020204" pitchFamily="34" charset="0"/>
              <a:buChar char="•"/>
            </a:pPr>
            <a:r>
              <a:rPr lang="en-GB" sz="1600" dirty="0">
                <a:latin typeface="Century Gothic" panose="020B0502020202020204" pitchFamily="34" charset="0"/>
              </a:rPr>
              <a:t>Safeguarding and welfare of children </a:t>
            </a:r>
            <a:r>
              <a:rPr lang="en-GB" sz="1600" dirty="0" smtClean="0">
                <a:latin typeface="Century Gothic" panose="020B0502020202020204" pitchFamily="34" charset="0"/>
              </a:rPr>
              <a:t>remains </a:t>
            </a:r>
            <a:r>
              <a:rPr lang="en-GB" sz="1600" dirty="0">
                <a:latin typeface="Century Gothic" panose="020B0502020202020204" pitchFamily="34" charset="0"/>
              </a:rPr>
              <a:t>a priority, with the added mention of teaching children about the importance of good oral health and how to keep teeth clean and healthy</a:t>
            </a:r>
            <a:r>
              <a:rPr lang="en-GB" sz="1600" dirty="0" smtClean="0">
                <a:latin typeface="Century Gothic" panose="020B0502020202020204" pitchFamily="34" charset="0"/>
              </a:rPr>
              <a:t>.</a:t>
            </a:r>
            <a:r>
              <a:rPr lang="en-US" sz="1600" dirty="0" smtClean="0">
                <a:latin typeface="Century Gothic" panose="020B0502020202020204" pitchFamily="34" charset="0"/>
                <a:ea typeface="Roboto" panose="02000000000000000000" pitchFamily="2" charset="0"/>
              </a:rPr>
              <a:t> </a:t>
            </a:r>
          </a:p>
          <a:p>
            <a:pPr marL="285750" indent="-285750">
              <a:buFont typeface="Arial" panose="020B0604020202020204" pitchFamily="34" charset="0"/>
              <a:buChar char="•"/>
            </a:pPr>
            <a:r>
              <a:rPr lang="en-US" sz="1600" dirty="0" smtClean="0">
                <a:latin typeface="Century Gothic" panose="020B0502020202020204" pitchFamily="34" charset="0"/>
                <a:ea typeface="Roboto" panose="02000000000000000000" pitchFamily="2" charset="0"/>
              </a:rPr>
              <a:t>Focus </a:t>
            </a:r>
            <a:r>
              <a:rPr lang="en-US" sz="1600" dirty="0">
                <a:latin typeface="Century Gothic" panose="020B0502020202020204" pitchFamily="34" charset="0"/>
                <a:ea typeface="Roboto" panose="02000000000000000000" pitchFamily="2" charset="0"/>
              </a:rPr>
              <a:t>on helping children to understand which choices to make that will help them to be healthy, for example which foods to eat and why. </a:t>
            </a:r>
          </a:p>
          <a:p>
            <a:pPr marL="285750" indent="-285750">
              <a:buFont typeface="Arial" panose="020B0604020202020204" pitchFamily="34" charset="0"/>
              <a:buChar char="•"/>
            </a:pPr>
            <a:r>
              <a:rPr lang="en-US" sz="1600" dirty="0">
                <a:latin typeface="Century Gothic" panose="020B0502020202020204" pitchFamily="34" charset="0"/>
                <a:ea typeface="Roboto" panose="02000000000000000000" pitchFamily="2" charset="0"/>
              </a:rPr>
              <a:t>Getting into good routines from a young age is important as these often continue into adult life. </a:t>
            </a:r>
            <a:r>
              <a:rPr lang="en-US" sz="1600" dirty="0" smtClean="0">
                <a:latin typeface="Century Gothic" panose="020B0502020202020204" pitchFamily="34" charset="0"/>
                <a:ea typeface="Roboto" panose="02000000000000000000" pitchFamily="2" charset="0"/>
              </a:rPr>
              <a:t>Your child’s class teacher and the family workers will be happy to support you in establishing healthy routines at home with your child.</a:t>
            </a:r>
            <a:endParaRPr lang="en-US" sz="1600" dirty="0">
              <a:latin typeface="Century Gothic" panose="020B0502020202020204" pitchFamily="34" charset="0"/>
              <a:ea typeface="Roboto" panose="02000000000000000000" pitchFamily="2" charset="0"/>
            </a:endParaRPr>
          </a:p>
        </p:txBody>
      </p:sp>
      <p:pic>
        <p:nvPicPr>
          <p:cNvPr id="4" name="Picture 3"/>
          <p:cNvPicPr>
            <a:picLocks noChangeAspect="1"/>
          </p:cNvPicPr>
          <p:nvPr/>
        </p:nvPicPr>
        <p:blipFill>
          <a:blip r:embed="rId2"/>
          <a:stretch>
            <a:fillRect/>
          </a:stretch>
        </p:blipFill>
        <p:spPr>
          <a:xfrm>
            <a:off x="6372200" y="4077072"/>
            <a:ext cx="2019672" cy="2461475"/>
          </a:xfrm>
          <a:prstGeom prst="rect">
            <a:avLst/>
          </a:prstGeom>
        </p:spPr>
      </p:pic>
    </p:spTree>
    <p:extLst>
      <p:ext uri="{BB962C8B-B14F-4D97-AF65-F5344CB8AC3E}">
        <p14:creationId xmlns:p14="http://schemas.microsoft.com/office/powerpoint/2010/main" val="83816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9" y="-351049"/>
            <a:ext cx="8401080" cy="1285860"/>
          </a:xfrm>
        </p:spPr>
        <p:txBody>
          <a:bodyPr>
            <a:normAutofit/>
          </a:bodyPr>
          <a:lstStyle/>
          <a:p>
            <a:r>
              <a:rPr lang="en-GB" b="1" u="sng" dirty="0" smtClean="0">
                <a:solidFill>
                  <a:schemeClr val="accent2">
                    <a:lumMod val="75000"/>
                  </a:schemeClr>
                </a:solidFill>
                <a:latin typeface="Century Gothic" pitchFamily="34" charset="0"/>
              </a:rPr>
              <a:t>Communication &amp; Language</a:t>
            </a:r>
            <a:endParaRPr lang="en-US" b="1" u="sng" dirty="0">
              <a:solidFill>
                <a:schemeClr val="accent2">
                  <a:lumMod val="75000"/>
                </a:schemeClr>
              </a:solidFill>
              <a:latin typeface="Century Gothic" pitchFamily="34" charset="0"/>
            </a:endParaRPr>
          </a:p>
        </p:txBody>
      </p:sp>
      <p:sp>
        <p:nvSpPr>
          <p:cNvPr id="3" name="Content Placeholder 2"/>
          <p:cNvSpPr>
            <a:spLocks noGrp="1"/>
          </p:cNvSpPr>
          <p:nvPr>
            <p:ph idx="1"/>
          </p:nvPr>
        </p:nvSpPr>
        <p:spPr>
          <a:xfrm>
            <a:off x="5357818" y="1285860"/>
            <a:ext cx="3571900" cy="5572140"/>
          </a:xfrm>
        </p:spPr>
        <p:txBody>
          <a:bodyPr>
            <a:normAutofit/>
          </a:bodyPr>
          <a:lstStyle/>
          <a:p>
            <a:pPr>
              <a:buNone/>
            </a:pPr>
            <a:r>
              <a:rPr lang="en-GB" dirty="0" smtClean="0"/>
              <a:t>      </a:t>
            </a:r>
            <a:endParaRPr lang="en-US" dirty="0"/>
          </a:p>
        </p:txBody>
      </p:sp>
      <p:sp>
        <p:nvSpPr>
          <p:cNvPr id="6" name="TextBox 5"/>
          <p:cNvSpPr txBox="1"/>
          <p:nvPr/>
        </p:nvSpPr>
        <p:spPr>
          <a:xfrm>
            <a:off x="2447256" y="3825173"/>
            <a:ext cx="6696744" cy="2554545"/>
          </a:xfrm>
          <a:prstGeom prst="rect">
            <a:avLst/>
          </a:prstGeom>
          <a:noFill/>
        </p:spPr>
        <p:txBody>
          <a:bodyPr wrap="square" rtlCol="0">
            <a:spAutoFit/>
          </a:bodyPr>
          <a:lstStyle/>
          <a:p>
            <a:pPr algn="ctr"/>
            <a:endParaRPr lang="en-GB" sz="2000" dirty="0">
              <a:latin typeface="Century Gothic" pitchFamily="34" charset="0"/>
            </a:endParaRPr>
          </a:p>
          <a:p>
            <a:pPr algn="ctr"/>
            <a:r>
              <a:rPr lang="en-GB" sz="2000" dirty="0" smtClean="0">
                <a:latin typeface="Century Gothic" pitchFamily="34" charset="0"/>
              </a:rPr>
              <a:t>Speaking and listening and developing vocabulary  are essential parts of our curriculum and are embedded within everything we do.</a:t>
            </a:r>
          </a:p>
          <a:p>
            <a:endParaRPr lang="en-GB" sz="2000" dirty="0">
              <a:latin typeface="Century Gothic" pitchFamily="34" charset="0"/>
            </a:endParaRPr>
          </a:p>
          <a:p>
            <a:pPr marL="342900" indent="-342900">
              <a:buFont typeface="Arial" panose="020B0604020202020204" pitchFamily="34" charset="0"/>
              <a:buChar char="•"/>
            </a:pPr>
            <a:r>
              <a:rPr lang="en-GB" sz="2000" dirty="0" smtClean="0">
                <a:latin typeface="Century Gothic" pitchFamily="34" charset="0"/>
              </a:rPr>
              <a:t>Reading, re-telling and creating stories</a:t>
            </a:r>
          </a:p>
          <a:p>
            <a:pPr marL="342900" indent="-342900">
              <a:buFont typeface="Arial" panose="020B0604020202020204" pitchFamily="34" charset="0"/>
              <a:buChar char="•"/>
            </a:pPr>
            <a:r>
              <a:rPr lang="en-GB" sz="2000" dirty="0" smtClean="0">
                <a:latin typeface="Century Gothic" pitchFamily="34" charset="0"/>
              </a:rPr>
              <a:t>Role play and imaginative play</a:t>
            </a:r>
          </a:p>
          <a:p>
            <a:pPr marL="342900" indent="-342900">
              <a:buFont typeface="Arial" panose="020B0604020202020204" pitchFamily="34" charset="0"/>
              <a:buChar char="•"/>
            </a:pPr>
            <a:r>
              <a:rPr lang="en-GB" sz="2000" dirty="0" smtClean="0">
                <a:latin typeface="Century Gothic" pitchFamily="34" charset="0"/>
              </a:rPr>
              <a:t>Discussions and conversations</a:t>
            </a:r>
            <a:endParaRPr lang="en-US" sz="2000" dirty="0">
              <a:latin typeface="Century Gothic" pitchFamily="34" charset="0"/>
            </a:endParaRPr>
          </a:p>
        </p:txBody>
      </p:sp>
      <p:pic>
        <p:nvPicPr>
          <p:cNvPr id="7" name="Picture 7" descr="\\win2k8r2\ledwards$\Photos\DSCF82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354" t="-2682" b="3648"/>
          <a:stretch/>
        </p:blipFill>
        <p:spPr bwMode="auto">
          <a:xfrm>
            <a:off x="179512" y="934811"/>
            <a:ext cx="3086477" cy="259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win2k8r2\ledwards$\Photos\8.5.15\DSCF89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933056"/>
            <a:ext cx="2127371" cy="26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085866" y="969145"/>
            <a:ext cx="2975418" cy="2712285"/>
          </a:xfrm>
          <a:prstGeom prst="rect">
            <a:avLst/>
          </a:prstGeom>
        </p:spPr>
      </p:pic>
      <p:sp>
        <p:nvSpPr>
          <p:cNvPr id="9" name="TextBox 8"/>
          <p:cNvSpPr txBox="1"/>
          <p:nvPr/>
        </p:nvSpPr>
        <p:spPr>
          <a:xfrm>
            <a:off x="3363717" y="1372261"/>
            <a:ext cx="2780315" cy="1631216"/>
          </a:xfrm>
          <a:prstGeom prst="rect">
            <a:avLst/>
          </a:prstGeom>
          <a:noFill/>
        </p:spPr>
        <p:txBody>
          <a:bodyPr wrap="square" rtlCol="0">
            <a:spAutoFit/>
          </a:bodyPr>
          <a:lstStyle/>
          <a:p>
            <a:r>
              <a:rPr lang="en-GB" sz="2000" b="1" u="sng" dirty="0" smtClean="0">
                <a:latin typeface="Century Gothic" pitchFamily="34" charset="0"/>
              </a:rPr>
              <a:t>Early Learning Goals:</a:t>
            </a:r>
          </a:p>
          <a:p>
            <a:pPr marL="342900" indent="-342900">
              <a:buFontTx/>
              <a:buChar char="-"/>
            </a:pPr>
            <a:r>
              <a:rPr lang="en-GB" sz="2000" dirty="0" smtClean="0">
                <a:latin typeface="Century Gothic" pitchFamily="34" charset="0"/>
              </a:rPr>
              <a:t>Speaking</a:t>
            </a:r>
            <a:endParaRPr lang="en-GB" sz="2000" dirty="0">
              <a:latin typeface="Century Gothic" pitchFamily="34" charset="0"/>
            </a:endParaRPr>
          </a:p>
          <a:p>
            <a:pPr marL="342900" indent="-342900">
              <a:buFontTx/>
              <a:buChar char="-"/>
            </a:pPr>
            <a:r>
              <a:rPr lang="en-GB" sz="2000" dirty="0" smtClean="0">
                <a:latin typeface="Century Gothic" pitchFamily="34" charset="0"/>
              </a:rPr>
              <a:t>Listening, Attention and Understanding</a:t>
            </a:r>
            <a:endParaRPr lang="en-GB" sz="2000" dirty="0">
              <a:latin typeface="Century Gothic"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262" y="-11329"/>
            <a:ext cx="10404648" cy="1142984"/>
          </a:xfrm>
        </p:spPr>
        <p:txBody>
          <a:bodyPr>
            <a:normAutofit fontScale="90000"/>
          </a:bodyPr>
          <a:lstStyle/>
          <a:p>
            <a:r>
              <a:rPr lang="en-GB" b="1" u="sng" dirty="0" smtClean="0">
                <a:solidFill>
                  <a:schemeClr val="accent6">
                    <a:lumMod val="75000"/>
                  </a:schemeClr>
                </a:solidFill>
                <a:latin typeface="Century Gothic" pitchFamily="34" charset="0"/>
              </a:rPr>
              <a:t>Personal, Social &amp; Emotional Development</a:t>
            </a:r>
            <a:endParaRPr lang="en-US" b="1" u="sng" dirty="0">
              <a:solidFill>
                <a:schemeClr val="accent6">
                  <a:lumMod val="75000"/>
                </a:schemeClr>
              </a:solidFill>
              <a:latin typeface="Century Gothic" pitchFamily="34" charset="0"/>
            </a:endParaRPr>
          </a:p>
        </p:txBody>
      </p:sp>
      <p:sp>
        <p:nvSpPr>
          <p:cNvPr id="8" name="TextBox 7"/>
          <p:cNvSpPr txBox="1"/>
          <p:nvPr/>
        </p:nvSpPr>
        <p:spPr>
          <a:xfrm>
            <a:off x="102924" y="4171007"/>
            <a:ext cx="3923928" cy="1754326"/>
          </a:xfrm>
          <a:prstGeom prst="rect">
            <a:avLst/>
          </a:prstGeom>
          <a:noFill/>
        </p:spPr>
        <p:txBody>
          <a:bodyPr wrap="square" rtlCol="0">
            <a:spAutoFit/>
          </a:bodyPr>
          <a:lstStyle/>
          <a:p>
            <a:pPr algn="ctr"/>
            <a:r>
              <a:rPr lang="en-GB" dirty="0" smtClean="0">
                <a:latin typeface="Century Gothic" pitchFamily="34" charset="0"/>
              </a:rPr>
              <a:t>Here, the children are developing their social skills by working as part of a team, taking turns and sharing ideas.  They are also using appropriate resources to construct in a purposeful way.</a:t>
            </a:r>
            <a:endParaRPr lang="en-US" dirty="0">
              <a:latin typeface="Century Gothic"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268761"/>
            <a:ext cx="2756315" cy="2016224"/>
          </a:xfrm>
          <a:prstGeom prst="rect">
            <a:avLst/>
          </a:prstGeom>
        </p:spPr>
      </p:pic>
      <p:pic>
        <p:nvPicPr>
          <p:cNvPr id="7" name="Picture 9" descr="\\win2k8r2\ledwards$\photos\DSCF54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231962"/>
            <a:ext cx="4694978" cy="269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012160" y="1199342"/>
            <a:ext cx="2981029" cy="1780409"/>
          </a:xfrm>
          <a:prstGeom prst="rect">
            <a:avLst/>
          </a:prstGeom>
        </p:spPr>
      </p:pic>
      <p:sp>
        <p:nvSpPr>
          <p:cNvPr id="9" name="TextBox 8"/>
          <p:cNvSpPr txBox="1"/>
          <p:nvPr/>
        </p:nvSpPr>
        <p:spPr>
          <a:xfrm>
            <a:off x="2863819" y="1399111"/>
            <a:ext cx="4176464" cy="1323439"/>
          </a:xfrm>
          <a:prstGeom prst="rect">
            <a:avLst/>
          </a:prstGeom>
          <a:noFill/>
        </p:spPr>
        <p:txBody>
          <a:bodyPr wrap="square" rtlCol="0">
            <a:spAutoFit/>
          </a:bodyPr>
          <a:lstStyle/>
          <a:p>
            <a:r>
              <a:rPr lang="en-GB" sz="2000" b="1" u="sng" dirty="0" smtClean="0">
                <a:latin typeface="Century Gothic" pitchFamily="34" charset="0"/>
              </a:rPr>
              <a:t>Early Learning Goals:</a:t>
            </a:r>
          </a:p>
          <a:p>
            <a:pPr marL="342900" indent="-342900">
              <a:buFontTx/>
              <a:buChar char="-"/>
            </a:pPr>
            <a:r>
              <a:rPr lang="en-GB" sz="2000" dirty="0" smtClean="0">
                <a:latin typeface="Century Gothic" pitchFamily="34" charset="0"/>
              </a:rPr>
              <a:t>Self-regulation</a:t>
            </a:r>
          </a:p>
          <a:p>
            <a:pPr marL="342900" indent="-342900">
              <a:buFontTx/>
              <a:buChar char="-"/>
            </a:pPr>
            <a:r>
              <a:rPr lang="en-GB" sz="2000" dirty="0" smtClean="0">
                <a:latin typeface="Century Gothic" pitchFamily="34" charset="0"/>
              </a:rPr>
              <a:t>Managing Self</a:t>
            </a:r>
          </a:p>
          <a:p>
            <a:pPr marL="342900" indent="-342900">
              <a:buFontTx/>
              <a:buChar char="-"/>
            </a:pPr>
            <a:r>
              <a:rPr lang="en-GB" sz="2000" dirty="0" smtClean="0">
                <a:latin typeface="Century Gothic" pitchFamily="34" charset="0"/>
              </a:rPr>
              <a:t>Building Relationships</a:t>
            </a:r>
            <a:endParaRPr lang="en-GB" sz="2000" dirty="0">
              <a:latin typeface="Century Gothic"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569" y="0"/>
            <a:ext cx="5544616" cy="785794"/>
          </a:xfrm>
        </p:spPr>
        <p:txBody>
          <a:bodyPr>
            <a:normAutofit/>
          </a:bodyPr>
          <a:lstStyle/>
          <a:p>
            <a:r>
              <a:rPr lang="en-GB" sz="3600" b="1" u="sng" dirty="0" smtClean="0">
                <a:solidFill>
                  <a:schemeClr val="accent5">
                    <a:lumMod val="75000"/>
                  </a:schemeClr>
                </a:solidFill>
                <a:latin typeface="Century Gothic" pitchFamily="34" charset="0"/>
              </a:rPr>
              <a:t>Physical Development</a:t>
            </a:r>
            <a:endParaRPr lang="en-US" sz="3600" b="1" u="sng" dirty="0">
              <a:solidFill>
                <a:schemeClr val="accent5">
                  <a:lumMod val="75000"/>
                </a:schemeClr>
              </a:solidFill>
              <a:latin typeface="Century Gothic"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909" y="708301"/>
            <a:ext cx="2550234" cy="2504675"/>
          </a:xfrm>
          <a:prstGeom prst="rect">
            <a:avLst/>
          </a:prstGeom>
        </p:spPr>
      </p:pic>
      <p:sp>
        <p:nvSpPr>
          <p:cNvPr id="7" name="Rectangle 6"/>
          <p:cNvSpPr/>
          <p:nvPr/>
        </p:nvSpPr>
        <p:spPr>
          <a:xfrm>
            <a:off x="2555776" y="1261322"/>
            <a:ext cx="6315038" cy="3693319"/>
          </a:xfrm>
          <a:prstGeom prst="rect">
            <a:avLst/>
          </a:prstGeom>
        </p:spPr>
        <p:txBody>
          <a:bodyPr wrap="square">
            <a:spAutoFit/>
          </a:bodyPr>
          <a:lstStyle/>
          <a:p>
            <a:pPr algn="ctr"/>
            <a:endParaRPr lang="en-GB" dirty="0" smtClean="0">
              <a:latin typeface="Century Gothic" pitchFamily="34" charset="0"/>
            </a:endParaRPr>
          </a:p>
          <a:p>
            <a:pPr algn="ctr"/>
            <a:endParaRPr lang="en-GB" dirty="0">
              <a:latin typeface="Century Gothic" pitchFamily="34" charset="0"/>
            </a:endParaRPr>
          </a:p>
          <a:p>
            <a:pPr algn="ctr"/>
            <a:endParaRPr lang="en-GB" dirty="0" smtClean="0">
              <a:latin typeface="Century Gothic" pitchFamily="34" charset="0"/>
            </a:endParaRPr>
          </a:p>
          <a:p>
            <a:pPr algn="ctr"/>
            <a:r>
              <a:rPr lang="en-GB" dirty="0" smtClean="0">
                <a:latin typeface="Century Gothic" pitchFamily="34" charset="0"/>
              </a:rPr>
              <a:t>Outside activities  include; bikes, scooters, football, tennis and skipping </a:t>
            </a:r>
          </a:p>
          <a:p>
            <a:pPr algn="ctr"/>
            <a:endParaRPr lang="en-GB" dirty="0" smtClean="0">
              <a:latin typeface="Century Gothic" pitchFamily="34" charset="0"/>
            </a:endParaRPr>
          </a:p>
          <a:p>
            <a:pPr algn="ctr"/>
            <a:r>
              <a:rPr lang="en-GB" dirty="0" smtClean="0">
                <a:latin typeface="Century Gothic" pitchFamily="34" charset="0"/>
              </a:rPr>
              <a:t>Children are able to access small &amp; large equipment, showing a range of basic skills &amp; coordination</a:t>
            </a:r>
          </a:p>
          <a:p>
            <a:pPr algn="ctr"/>
            <a:endParaRPr lang="en-GB" dirty="0">
              <a:latin typeface="Century Gothic" pitchFamily="34" charset="0"/>
            </a:endParaRPr>
          </a:p>
          <a:p>
            <a:pPr marL="285750" indent="-285750" algn="ctr">
              <a:buFont typeface="Arial" panose="020B0604020202020204" pitchFamily="34" charset="0"/>
              <a:buChar char="•"/>
            </a:pPr>
            <a:r>
              <a:rPr lang="en-GB" dirty="0" smtClean="0">
                <a:latin typeface="Century Gothic" pitchFamily="34" charset="0"/>
              </a:rPr>
              <a:t>Short PE sessions – due to start after October half term. We will send a letter out to inform you of the days for PE nearer the time. </a:t>
            </a:r>
          </a:p>
          <a:p>
            <a:pPr algn="ctr"/>
            <a:endParaRPr lang="en-US" dirty="0">
              <a:latin typeface="Century Gothic"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55" y="4034247"/>
            <a:ext cx="2995936" cy="204673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237" t="8670" r="29030"/>
          <a:stretch/>
        </p:blipFill>
        <p:spPr>
          <a:xfrm rot="5400000">
            <a:off x="5631723" y="4169477"/>
            <a:ext cx="2043715" cy="3011033"/>
          </a:xfrm>
          <a:prstGeom prst="rect">
            <a:avLst/>
          </a:prstGeom>
        </p:spPr>
      </p:pic>
      <p:sp>
        <p:nvSpPr>
          <p:cNvPr id="8" name="TextBox 7"/>
          <p:cNvSpPr txBox="1"/>
          <p:nvPr/>
        </p:nvSpPr>
        <p:spPr>
          <a:xfrm>
            <a:off x="3117537" y="791033"/>
            <a:ext cx="5918959" cy="1015663"/>
          </a:xfrm>
          <a:prstGeom prst="rect">
            <a:avLst/>
          </a:prstGeom>
          <a:noFill/>
        </p:spPr>
        <p:txBody>
          <a:bodyPr wrap="square" rtlCol="0">
            <a:spAutoFit/>
          </a:bodyPr>
          <a:lstStyle/>
          <a:p>
            <a:r>
              <a:rPr lang="en-GB" sz="2000" b="1" u="sng" dirty="0" smtClean="0">
                <a:latin typeface="Century Gothic" pitchFamily="34" charset="0"/>
              </a:rPr>
              <a:t>Early Learning Goals:</a:t>
            </a:r>
          </a:p>
          <a:p>
            <a:pPr marL="342900" indent="-342900">
              <a:buFontTx/>
              <a:buChar char="-"/>
            </a:pPr>
            <a:r>
              <a:rPr lang="en-GB" sz="2000" dirty="0" smtClean="0">
                <a:latin typeface="Century Gothic" pitchFamily="34" charset="0"/>
              </a:rPr>
              <a:t>Gross Motor Skills (large scale movements)</a:t>
            </a:r>
            <a:endParaRPr lang="en-GB" sz="2000" dirty="0">
              <a:latin typeface="Century Gothic" pitchFamily="34" charset="0"/>
            </a:endParaRPr>
          </a:p>
          <a:p>
            <a:pPr marL="342900" indent="-342900">
              <a:buFontTx/>
              <a:buChar char="-"/>
            </a:pPr>
            <a:r>
              <a:rPr lang="en-GB" sz="2000" dirty="0" smtClean="0">
                <a:latin typeface="Century Gothic" pitchFamily="34" charset="0"/>
              </a:rPr>
              <a:t>Fine Motor Skills (small scale movements)</a:t>
            </a:r>
            <a:endParaRPr lang="en-GB" sz="2000" dirty="0">
              <a:latin typeface="Century Gothic"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198932"/>
            <a:ext cx="5214974" cy="785794"/>
          </a:xfrm>
        </p:spPr>
        <p:txBody>
          <a:bodyPr>
            <a:normAutofit fontScale="90000"/>
          </a:bodyPr>
          <a:lstStyle/>
          <a:p>
            <a:r>
              <a:rPr lang="en-GB" sz="4200" b="1" dirty="0" smtClean="0">
                <a:solidFill>
                  <a:schemeClr val="tx2">
                    <a:lumMod val="60000"/>
                    <a:lumOff val="40000"/>
                  </a:schemeClr>
                </a:solidFill>
                <a:latin typeface="Comic Sans MS" pitchFamily="66" charset="0"/>
              </a:rPr>
              <a:t>    </a:t>
            </a:r>
            <a:r>
              <a:rPr lang="en-GB" sz="4200" b="1" u="sng" dirty="0" smtClean="0">
                <a:solidFill>
                  <a:schemeClr val="tx2">
                    <a:lumMod val="60000"/>
                    <a:lumOff val="40000"/>
                  </a:schemeClr>
                </a:solidFill>
                <a:latin typeface="Century Gothic" pitchFamily="34" charset="0"/>
              </a:rPr>
              <a:t>Mathematics</a:t>
            </a:r>
            <a:br>
              <a:rPr lang="en-GB" sz="4200" b="1" u="sng" dirty="0" smtClean="0">
                <a:solidFill>
                  <a:schemeClr val="tx2">
                    <a:lumMod val="60000"/>
                    <a:lumOff val="40000"/>
                  </a:schemeClr>
                </a:solidFill>
                <a:latin typeface="Century Gothic" pitchFamily="34" charset="0"/>
              </a:rPr>
            </a:br>
            <a:r>
              <a:rPr lang="en-GB" sz="4200" b="1" dirty="0" smtClean="0">
                <a:solidFill>
                  <a:schemeClr val="tx2">
                    <a:lumMod val="60000"/>
                    <a:lumOff val="40000"/>
                  </a:schemeClr>
                </a:solidFill>
                <a:latin typeface="Century Gothic" pitchFamily="34" charset="0"/>
              </a:rPr>
              <a:t>        </a:t>
            </a:r>
            <a:endParaRPr lang="en-US" sz="4200" b="1" dirty="0">
              <a:solidFill>
                <a:schemeClr val="tx2">
                  <a:lumMod val="60000"/>
                  <a:lumOff val="40000"/>
                </a:schemeClr>
              </a:solidFill>
              <a:latin typeface="Century Gothic" pitchFamily="34" charset="0"/>
            </a:endParaRPr>
          </a:p>
        </p:txBody>
      </p:sp>
      <p:sp>
        <p:nvSpPr>
          <p:cNvPr id="8" name="TextBox 7"/>
          <p:cNvSpPr txBox="1"/>
          <p:nvPr/>
        </p:nvSpPr>
        <p:spPr>
          <a:xfrm>
            <a:off x="-175948" y="5661248"/>
            <a:ext cx="9324528" cy="1569660"/>
          </a:xfrm>
          <a:prstGeom prst="rect">
            <a:avLst/>
          </a:prstGeom>
          <a:noFill/>
        </p:spPr>
        <p:txBody>
          <a:bodyPr wrap="square" rtlCol="0">
            <a:spAutoFit/>
          </a:bodyPr>
          <a:lstStyle/>
          <a:p>
            <a:pPr algn="ctr"/>
            <a:r>
              <a:rPr lang="en-GB" sz="2000" dirty="0" smtClean="0">
                <a:latin typeface="Century Gothic" pitchFamily="34" charset="0"/>
              </a:rPr>
              <a:t>Children learning to sort, match  and count objects.  It is important to make maths a fun &amp; practical experience, using objects and games that are of interest to our young children.</a:t>
            </a:r>
          </a:p>
          <a:p>
            <a:endParaRPr lang="en-GB" dirty="0" smtClean="0"/>
          </a:p>
          <a:p>
            <a:endParaRPr lang="en-GB"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66575" y="713510"/>
            <a:ext cx="3303972" cy="246778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843879" y="2792055"/>
            <a:ext cx="3284872" cy="245351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48762" y="734920"/>
            <a:ext cx="3284873" cy="2453516"/>
          </a:xfrm>
          <a:prstGeom prst="rect">
            <a:avLst/>
          </a:prstGeom>
        </p:spPr>
      </p:pic>
      <p:sp>
        <p:nvSpPr>
          <p:cNvPr id="11" name="TextBox 10"/>
          <p:cNvSpPr txBox="1"/>
          <p:nvPr/>
        </p:nvSpPr>
        <p:spPr>
          <a:xfrm>
            <a:off x="3109268" y="837614"/>
            <a:ext cx="3165205" cy="1015663"/>
          </a:xfrm>
          <a:prstGeom prst="rect">
            <a:avLst/>
          </a:prstGeom>
          <a:noFill/>
        </p:spPr>
        <p:txBody>
          <a:bodyPr wrap="square" rtlCol="0">
            <a:spAutoFit/>
          </a:bodyPr>
          <a:lstStyle/>
          <a:p>
            <a:r>
              <a:rPr lang="en-GB" sz="2000" b="1" u="sng" dirty="0" smtClean="0">
                <a:latin typeface="Century Gothic" pitchFamily="34" charset="0"/>
              </a:rPr>
              <a:t>Early Learning Goals:</a:t>
            </a:r>
          </a:p>
          <a:p>
            <a:pPr marL="342900" indent="-342900">
              <a:buFontTx/>
              <a:buChar char="-"/>
            </a:pPr>
            <a:r>
              <a:rPr lang="en-GB" sz="2000" dirty="0" smtClean="0">
                <a:latin typeface="Century Gothic" pitchFamily="34" charset="0"/>
              </a:rPr>
              <a:t>Number</a:t>
            </a:r>
          </a:p>
          <a:p>
            <a:pPr marL="342900" indent="-342900">
              <a:buFontTx/>
              <a:buChar char="-"/>
            </a:pPr>
            <a:r>
              <a:rPr lang="en-GB" sz="2000" dirty="0" smtClean="0">
                <a:latin typeface="Century Gothic" pitchFamily="34" charset="0"/>
              </a:rPr>
              <a:t>Numerical Patterns</a:t>
            </a:r>
            <a:endParaRPr lang="en-GB" sz="2000" dirty="0">
              <a:latin typeface="Century Gothic"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047" y="21098"/>
            <a:ext cx="7166030" cy="1143008"/>
          </a:xfrm>
        </p:spPr>
        <p:txBody>
          <a:bodyPr>
            <a:normAutofit/>
          </a:bodyPr>
          <a:lstStyle/>
          <a:p>
            <a:r>
              <a:rPr lang="en-GB" b="1" dirty="0" smtClean="0">
                <a:solidFill>
                  <a:schemeClr val="tx2">
                    <a:lumMod val="60000"/>
                    <a:lumOff val="40000"/>
                  </a:schemeClr>
                </a:solidFill>
                <a:latin typeface="Century Gothic" pitchFamily="34" charset="0"/>
              </a:rPr>
              <a:t>Shape, Space &amp; Measure</a:t>
            </a:r>
            <a:endParaRPr lang="en-US" b="1" dirty="0">
              <a:solidFill>
                <a:schemeClr val="tx2">
                  <a:lumMod val="60000"/>
                  <a:lumOff val="40000"/>
                </a:schemeClr>
              </a:solidFill>
              <a:latin typeface="Century Gothic" pitchFamily="34" charset="0"/>
            </a:endParaRPr>
          </a:p>
        </p:txBody>
      </p:sp>
      <p:sp>
        <p:nvSpPr>
          <p:cNvPr id="10" name="TextBox 9"/>
          <p:cNvSpPr txBox="1"/>
          <p:nvPr/>
        </p:nvSpPr>
        <p:spPr>
          <a:xfrm>
            <a:off x="1962195" y="4007807"/>
            <a:ext cx="5668038" cy="2862322"/>
          </a:xfrm>
          <a:prstGeom prst="rect">
            <a:avLst/>
          </a:prstGeom>
          <a:noFill/>
        </p:spPr>
        <p:txBody>
          <a:bodyPr wrap="square" rtlCol="0">
            <a:spAutoFit/>
          </a:bodyPr>
          <a:lstStyle/>
          <a:p>
            <a:pPr algn="ctr"/>
            <a:r>
              <a:rPr lang="en-GB" sz="2000" dirty="0" smtClean="0">
                <a:latin typeface="Century Gothic" pitchFamily="34" charset="0"/>
              </a:rPr>
              <a:t>While there is no longer an Early Learning Goal for Shape, Space and Measure, our curriculum still incorporates many opportunities for the children to develop an understanding of shapes, length, height, weight, capacity and distance through play. These are a few examples of children gaining an awareness of shape, space and measure</a:t>
            </a:r>
            <a:r>
              <a:rPr lang="en-GB" sz="1600" dirty="0" smtClean="0">
                <a:latin typeface="Century Gothic"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4463" y="1006207"/>
            <a:ext cx="3117429" cy="297112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9253" y="1141386"/>
            <a:ext cx="2987094" cy="27152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81232" y="1369353"/>
            <a:ext cx="3001599" cy="2244832"/>
          </a:xfrm>
          <a:prstGeom prst="rect">
            <a:avLst/>
          </a:prstGeom>
        </p:spPr>
      </p:pic>
      <p:sp>
        <p:nvSpPr>
          <p:cNvPr id="3" name="Content Placeholder 2"/>
          <p:cNvSpPr>
            <a:spLocks noGrp="1"/>
          </p:cNvSpPr>
          <p:nvPr>
            <p:ph idx="1"/>
          </p:nvPr>
        </p:nvSpPr>
        <p:spPr>
          <a:xfrm>
            <a:off x="251520" y="926773"/>
            <a:ext cx="8229600" cy="4525963"/>
          </a:xfrm>
        </p:spPr>
        <p:txBody>
          <a:bodyPr/>
          <a:lstStyle/>
          <a:p>
            <a:endParaRPr lang="en-GB"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WI_Logo"/>
          <p:cNvPicPr>
            <a:picLocks noChangeAspect="1" noChangeArrowheads="1"/>
          </p:cNvPicPr>
          <p:nvPr/>
        </p:nvPicPr>
        <p:blipFill>
          <a:blip r:embed="rId2" cstate="print"/>
          <a:srcRect/>
          <a:stretch>
            <a:fillRect/>
          </a:stretch>
        </p:blipFill>
        <p:spPr bwMode="auto">
          <a:xfrm>
            <a:off x="6588224" y="188640"/>
            <a:ext cx="2304256" cy="904782"/>
          </a:xfrm>
          <a:prstGeom prst="rect">
            <a:avLst/>
          </a:prstGeom>
          <a:noFill/>
        </p:spPr>
      </p:pic>
      <p:sp>
        <p:nvSpPr>
          <p:cNvPr id="5" name="TextBox 4"/>
          <p:cNvSpPr txBox="1"/>
          <p:nvPr/>
        </p:nvSpPr>
        <p:spPr>
          <a:xfrm>
            <a:off x="0" y="1772816"/>
            <a:ext cx="8640960" cy="4739759"/>
          </a:xfrm>
          <a:prstGeom prst="rect">
            <a:avLst/>
          </a:prstGeom>
          <a:noFill/>
        </p:spPr>
        <p:txBody>
          <a:bodyPr wrap="square" rtlCol="0">
            <a:spAutoFit/>
          </a:bodyPr>
          <a:lstStyle/>
          <a:p>
            <a:pPr algn="just"/>
            <a:endParaRPr lang="en-GB" sz="2200" dirty="0" smtClean="0">
              <a:latin typeface="Century Gothic" panose="020B0502020202020204" pitchFamily="34" charset="0"/>
            </a:endParaRPr>
          </a:p>
          <a:p>
            <a:pPr marL="342900" indent="-342900" algn="just">
              <a:buFont typeface="Arial" panose="020B0604020202020204" pitchFamily="34" charset="0"/>
              <a:buChar char="•"/>
            </a:pPr>
            <a:r>
              <a:rPr lang="en-GB" sz="2000" dirty="0" smtClean="0">
                <a:latin typeface="Century Gothic" panose="020B0502020202020204" pitchFamily="34" charset="0"/>
              </a:rPr>
              <a:t>At St Margaret’s we are passionate about reading and writing and helping all children to develop the skills they need to become successful readers and writers.</a:t>
            </a:r>
          </a:p>
          <a:p>
            <a:pPr algn="just"/>
            <a:endParaRPr lang="en-GB" sz="2000" dirty="0" smtClean="0">
              <a:latin typeface="Century Gothic" panose="020B0502020202020204" pitchFamily="34" charset="0"/>
            </a:endParaRPr>
          </a:p>
          <a:p>
            <a:pPr marL="342900" indent="-342900" algn="just">
              <a:buFont typeface="Arial" panose="020B0604020202020204" pitchFamily="34" charset="0"/>
              <a:buChar char="•"/>
            </a:pPr>
            <a:r>
              <a:rPr lang="en-GB" sz="2000" dirty="0" smtClean="0">
                <a:latin typeface="Century Gothic" panose="020B0502020202020204" pitchFamily="34" charset="0"/>
              </a:rPr>
              <a:t>We teach the children to read through a </a:t>
            </a:r>
          </a:p>
          <a:p>
            <a:pPr algn="just"/>
            <a:r>
              <a:rPr lang="en-GB" sz="2000" dirty="0" smtClean="0">
                <a:latin typeface="Century Gothic" panose="020B0502020202020204" pitchFamily="34" charset="0"/>
              </a:rPr>
              <a:t>phonics programme call Read Write Inc. </a:t>
            </a:r>
          </a:p>
          <a:p>
            <a:pPr marL="342900" indent="-342900" algn="just">
              <a:buFont typeface="Arial" panose="020B0604020202020204" pitchFamily="34" charset="0"/>
              <a:buChar char="•"/>
            </a:pPr>
            <a:endParaRPr lang="en-GB" sz="2000" dirty="0">
              <a:latin typeface="Century Gothic" panose="020B0502020202020204" pitchFamily="34" charset="0"/>
            </a:endParaRPr>
          </a:p>
          <a:p>
            <a:pPr marL="342900" indent="-342900" algn="just">
              <a:buFont typeface="Arial" panose="020B0604020202020204" pitchFamily="34" charset="0"/>
              <a:buChar char="•"/>
            </a:pPr>
            <a:r>
              <a:rPr lang="en-GB" sz="2000" dirty="0" smtClean="0">
                <a:latin typeface="Century Gothic" panose="020B0502020202020204" pitchFamily="34" charset="0"/>
              </a:rPr>
              <a:t>Your support at home is crucial:</a:t>
            </a:r>
          </a:p>
          <a:p>
            <a:pPr marL="800100" lvl="1" indent="-342900" algn="just">
              <a:buFont typeface="Arial" panose="020B0604020202020204" pitchFamily="34" charset="0"/>
              <a:buChar char="•"/>
            </a:pPr>
            <a:r>
              <a:rPr lang="en-GB" sz="2000" b="1" dirty="0" smtClean="0">
                <a:latin typeface="Century Gothic" panose="020B0502020202020204" pitchFamily="34" charset="0"/>
              </a:rPr>
              <a:t>Reading everyday with your child</a:t>
            </a:r>
          </a:p>
          <a:p>
            <a:pPr marL="800100" lvl="1" indent="-342900" algn="just">
              <a:buFont typeface="Arial" panose="020B0604020202020204" pitchFamily="34" charset="0"/>
              <a:buChar char="•"/>
            </a:pPr>
            <a:r>
              <a:rPr lang="en-GB" sz="2000" b="1" dirty="0" smtClean="0">
                <a:latin typeface="Century Gothic" panose="020B0502020202020204" pitchFamily="34" charset="0"/>
              </a:rPr>
              <a:t>Role model – using expression and showing your enjoyment for reading!</a:t>
            </a:r>
            <a:endParaRPr lang="en-GB" sz="2000" b="1" dirty="0">
              <a:latin typeface="Century Gothic" panose="020B0502020202020204" pitchFamily="34" charset="0"/>
            </a:endParaRPr>
          </a:p>
          <a:p>
            <a:pPr algn="just"/>
            <a:endParaRPr lang="en-GB" sz="2000" dirty="0" smtClean="0">
              <a:latin typeface="Century Gothic" panose="020B0502020202020204" pitchFamily="34" charset="0"/>
            </a:endParaRPr>
          </a:p>
          <a:p>
            <a:pPr marL="342900" indent="-342900" algn="just">
              <a:buFont typeface="Arial" panose="020B0604020202020204" pitchFamily="34" charset="0"/>
              <a:buChar char="•"/>
            </a:pPr>
            <a:r>
              <a:rPr lang="en-GB" sz="2000" dirty="0" smtClean="0">
                <a:latin typeface="Century Gothic" panose="020B0502020202020204" pitchFamily="34" charset="0"/>
              </a:rPr>
              <a:t>RWI parents session – </a:t>
            </a:r>
            <a:r>
              <a:rPr lang="en-GB" sz="2000" b="1" u="sng" dirty="0" smtClean="0">
                <a:latin typeface="Century Gothic" pitchFamily="34" charset="0"/>
              </a:rPr>
              <a:t>will take place once the children begin school and we would urge you all to attend if possible.</a:t>
            </a:r>
            <a:endParaRPr lang="en-GB" sz="2000" dirty="0">
              <a:latin typeface="Century Gothic" panose="020B0502020202020204" pitchFamily="34" charset="0"/>
            </a:endParaRPr>
          </a:p>
        </p:txBody>
      </p:sp>
      <p:sp>
        <p:nvSpPr>
          <p:cNvPr id="2" name="TextBox 1"/>
          <p:cNvSpPr txBox="1"/>
          <p:nvPr/>
        </p:nvSpPr>
        <p:spPr>
          <a:xfrm>
            <a:off x="175000" y="-66855"/>
            <a:ext cx="4320480" cy="707886"/>
          </a:xfrm>
          <a:prstGeom prst="rect">
            <a:avLst/>
          </a:prstGeom>
          <a:noFill/>
        </p:spPr>
        <p:txBody>
          <a:bodyPr wrap="square" rtlCol="0">
            <a:spAutoFit/>
          </a:bodyPr>
          <a:lstStyle/>
          <a:p>
            <a:r>
              <a:rPr lang="en-GB" sz="4000" b="1" u="sng" dirty="0" smtClean="0">
                <a:latin typeface="Century Gothic" panose="020B0502020202020204" pitchFamily="34" charset="0"/>
              </a:rPr>
              <a:t>Literacy</a:t>
            </a:r>
            <a:endParaRPr lang="en-GB" sz="4000" b="1" u="sng" dirty="0">
              <a:latin typeface="Century Gothic" panose="020B0502020202020204" pitchFamily="34" charset="0"/>
            </a:endParaRPr>
          </a:p>
        </p:txBody>
      </p:sp>
      <p:pic>
        <p:nvPicPr>
          <p:cNvPr id="6" name="Picture 11" descr="L:\2014-2015\EYFS\Photos\for assembly powerpoint\IMG_0327.JPG"/>
          <p:cNvPicPr>
            <a:picLocks noChangeAspect="1" noChangeArrowheads="1"/>
          </p:cNvPicPr>
          <p:nvPr/>
        </p:nvPicPr>
        <p:blipFill>
          <a:blip r:embed="rId3" cstate="print">
            <a:extLst>
              <a:ext uri="{28A0092B-C50C-407E-A947-70E740481C1C}">
                <a14:useLocalDpi xmlns:a14="http://schemas.microsoft.com/office/drawing/2010/main" val="0"/>
              </a:ext>
            </a:extLst>
          </a:blip>
          <a:srcRect l="7988" t="22591" r="16528" b="31250"/>
          <a:stretch>
            <a:fillRect/>
          </a:stretch>
        </p:blipFill>
        <p:spPr bwMode="auto">
          <a:xfrm>
            <a:off x="5670122" y="2852935"/>
            <a:ext cx="2430270" cy="183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set-1-letter-sou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1592" y="166586"/>
            <a:ext cx="1800200" cy="1853672"/>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5000" y="702679"/>
            <a:ext cx="2780315" cy="1323439"/>
          </a:xfrm>
          <a:prstGeom prst="rect">
            <a:avLst/>
          </a:prstGeom>
          <a:noFill/>
        </p:spPr>
        <p:txBody>
          <a:bodyPr wrap="square" rtlCol="0">
            <a:spAutoFit/>
          </a:bodyPr>
          <a:lstStyle/>
          <a:p>
            <a:r>
              <a:rPr lang="en-GB" sz="2000" b="1" u="sng" dirty="0" smtClean="0">
                <a:latin typeface="Century Gothic" pitchFamily="34" charset="0"/>
              </a:rPr>
              <a:t>Early Learning Goals:</a:t>
            </a:r>
          </a:p>
          <a:p>
            <a:pPr marL="342900" indent="-342900">
              <a:buFontTx/>
              <a:buChar char="-"/>
            </a:pPr>
            <a:r>
              <a:rPr lang="en-GB" sz="2000" dirty="0" smtClean="0">
                <a:latin typeface="Century Gothic" pitchFamily="34" charset="0"/>
              </a:rPr>
              <a:t>Comprehension</a:t>
            </a:r>
            <a:endParaRPr lang="en-GB" sz="2000" dirty="0">
              <a:latin typeface="Century Gothic" pitchFamily="34" charset="0"/>
            </a:endParaRPr>
          </a:p>
          <a:p>
            <a:pPr marL="342900" indent="-342900">
              <a:buFontTx/>
              <a:buChar char="-"/>
            </a:pPr>
            <a:r>
              <a:rPr lang="en-GB" sz="2000" dirty="0" smtClean="0">
                <a:latin typeface="Century Gothic" pitchFamily="34" charset="0"/>
              </a:rPr>
              <a:t>Word Reading</a:t>
            </a:r>
          </a:p>
          <a:p>
            <a:pPr marL="342900" indent="-342900">
              <a:buFontTx/>
              <a:buChar char="-"/>
            </a:pPr>
            <a:r>
              <a:rPr lang="en-GB" sz="2000" dirty="0" smtClean="0">
                <a:latin typeface="Century Gothic" pitchFamily="34" charset="0"/>
              </a:rPr>
              <a:t>Writing</a:t>
            </a:r>
            <a:endParaRPr lang="en-GB" sz="2000" dirty="0">
              <a:latin typeface="Century Gothic"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71400"/>
            <a:ext cx="3786214" cy="1439850"/>
          </a:xfrm>
        </p:spPr>
        <p:txBody>
          <a:bodyPr>
            <a:normAutofit fontScale="90000"/>
          </a:bodyPr>
          <a:lstStyle/>
          <a:p>
            <a:r>
              <a:rPr lang="en-GB" b="1" dirty="0" smtClean="0">
                <a:solidFill>
                  <a:srgbClr val="FFFF00"/>
                </a:solidFill>
              </a:rPr>
              <a:t> </a:t>
            </a:r>
            <a:r>
              <a:rPr lang="en-GB" b="1" u="sng" dirty="0" smtClean="0">
                <a:solidFill>
                  <a:srgbClr val="FFC000"/>
                </a:solidFill>
                <a:latin typeface="Century Gothic" pitchFamily="34" charset="0"/>
              </a:rPr>
              <a:t>Understanding the World</a:t>
            </a:r>
            <a:endParaRPr lang="en-US" b="1" u="sng" dirty="0">
              <a:solidFill>
                <a:srgbClr val="FFC000"/>
              </a:solidFill>
              <a:latin typeface="Century Gothic" pitchFamily="34" charset="0"/>
            </a:endParaRPr>
          </a:p>
        </p:txBody>
      </p:sp>
      <p:sp>
        <p:nvSpPr>
          <p:cNvPr id="10" name="TextBox 9"/>
          <p:cNvSpPr txBox="1"/>
          <p:nvPr/>
        </p:nvSpPr>
        <p:spPr>
          <a:xfrm>
            <a:off x="4860032" y="5003255"/>
            <a:ext cx="4495578" cy="1631216"/>
          </a:xfrm>
          <a:prstGeom prst="rect">
            <a:avLst/>
          </a:prstGeom>
          <a:noFill/>
        </p:spPr>
        <p:txBody>
          <a:bodyPr wrap="square" rtlCol="0">
            <a:spAutoFit/>
          </a:bodyPr>
          <a:lstStyle/>
          <a:p>
            <a:r>
              <a:rPr lang="en-GB" sz="2000" dirty="0" smtClean="0">
                <a:latin typeface="Century Gothic" pitchFamily="34" charset="0"/>
              </a:rPr>
              <a:t>Outdoor learning broadens and enriches the EYFS curriculum. The outside area is  a great place for adventure, investigation and exploratory play. </a:t>
            </a:r>
            <a:endParaRPr lang="en-US" sz="2000" dirty="0">
              <a:latin typeface="Century Gothic" pitchFamily="34" charset="0"/>
            </a:endParaRPr>
          </a:p>
        </p:txBody>
      </p:sp>
      <p:sp>
        <p:nvSpPr>
          <p:cNvPr id="7" name="TextBox 6"/>
          <p:cNvSpPr txBox="1"/>
          <p:nvPr/>
        </p:nvSpPr>
        <p:spPr>
          <a:xfrm>
            <a:off x="4751511" y="3938436"/>
            <a:ext cx="4392489" cy="1015663"/>
          </a:xfrm>
          <a:prstGeom prst="rect">
            <a:avLst/>
          </a:prstGeom>
          <a:noFill/>
        </p:spPr>
        <p:txBody>
          <a:bodyPr wrap="square" rtlCol="0">
            <a:spAutoFit/>
          </a:bodyPr>
          <a:lstStyle/>
          <a:p>
            <a:pPr algn="ctr"/>
            <a:r>
              <a:rPr lang="en-GB" sz="2000" b="1" dirty="0" smtClean="0">
                <a:latin typeface="Century Gothic" panose="020B0502020202020204" pitchFamily="34" charset="0"/>
              </a:rPr>
              <a:t>Teaching children the foundations for learning in science, geography and history</a:t>
            </a:r>
            <a:r>
              <a:rPr lang="en-GB" sz="2000" b="1" dirty="0" smtClean="0">
                <a:solidFill>
                  <a:schemeClr val="bg2">
                    <a:lumMod val="50000"/>
                  </a:schemeClr>
                </a:solidFill>
                <a:latin typeface="Century Gothic" panose="020B0502020202020204" pitchFamily="34" charset="0"/>
              </a:rPr>
              <a:t>. </a:t>
            </a:r>
            <a:endParaRPr lang="en-US" sz="2000" b="1" dirty="0">
              <a:solidFill>
                <a:schemeClr val="bg2">
                  <a:lumMod val="50000"/>
                </a:schemeClr>
              </a:solidFill>
              <a:latin typeface="Century Gothic" panose="020B05020202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994" b="11326"/>
          <a:stretch/>
        </p:blipFill>
        <p:spPr>
          <a:xfrm rot="10800000">
            <a:off x="6156176" y="188330"/>
            <a:ext cx="2887834" cy="216024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8461" y="4265050"/>
            <a:ext cx="2506593" cy="223224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213738" y="4348218"/>
            <a:ext cx="2520395" cy="205211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213967" y="1684460"/>
            <a:ext cx="2847590" cy="2027406"/>
          </a:xfrm>
          <a:prstGeom prst="rect">
            <a:avLst/>
          </a:prstGeom>
        </p:spPr>
      </p:pic>
      <p:sp>
        <p:nvSpPr>
          <p:cNvPr id="9" name="TextBox 8"/>
          <p:cNvSpPr txBox="1"/>
          <p:nvPr/>
        </p:nvSpPr>
        <p:spPr>
          <a:xfrm>
            <a:off x="3203848" y="2136953"/>
            <a:ext cx="5142184" cy="1323439"/>
          </a:xfrm>
          <a:prstGeom prst="rect">
            <a:avLst/>
          </a:prstGeom>
          <a:noFill/>
        </p:spPr>
        <p:txBody>
          <a:bodyPr wrap="square" rtlCol="0">
            <a:spAutoFit/>
          </a:bodyPr>
          <a:lstStyle/>
          <a:p>
            <a:r>
              <a:rPr lang="en-GB" sz="2000" b="1" u="sng" dirty="0" smtClean="0">
                <a:latin typeface="Century Gothic" pitchFamily="34" charset="0"/>
              </a:rPr>
              <a:t>Early Learning Goals:</a:t>
            </a:r>
          </a:p>
          <a:p>
            <a:pPr marL="342900" indent="-342900">
              <a:buFontTx/>
              <a:buChar char="-"/>
            </a:pPr>
            <a:r>
              <a:rPr lang="en-GB" sz="2000" dirty="0" smtClean="0">
                <a:latin typeface="Century Gothic" pitchFamily="34" charset="0"/>
              </a:rPr>
              <a:t>Past and Present</a:t>
            </a:r>
            <a:endParaRPr lang="en-GB" sz="2000" dirty="0">
              <a:latin typeface="Century Gothic" pitchFamily="34" charset="0"/>
            </a:endParaRPr>
          </a:p>
          <a:p>
            <a:pPr marL="342900" indent="-342900">
              <a:buFontTx/>
              <a:buChar char="-"/>
            </a:pPr>
            <a:r>
              <a:rPr lang="en-GB" sz="2000" dirty="0" smtClean="0">
                <a:latin typeface="Century Gothic" pitchFamily="34" charset="0"/>
              </a:rPr>
              <a:t>People, Cultures and Communities</a:t>
            </a:r>
          </a:p>
          <a:p>
            <a:pPr marL="342900" indent="-342900">
              <a:buFontTx/>
              <a:buChar char="-"/>
            </a:pPr>
            <a:r>
              <a:rPr lang="en-GB" sz="2000" dirty="0" smtClean="0">
                <a:latin typeface="Century Gothic" pitchFamily="34" charset="0"/>
              </a:rPr>
              <a:t>The Natural World</a:t>
            </a:r>
            <a:endParaRPr lang="en-GB" sz="2000" dirty="0">
              <a:latin typeface="Century Gothic"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404664"/>
            <a:ext cx="6912768" cy="707886"/>
          </a:xfrm>
          <a:prstGeom prst="rect">
            <a:avLst/>
          </a:prstGeom>
          <a:noFill/>
        </p:spPr>
        <p:txBody>
          <a:bodyPr wrap="square" rtlCol="0">
            <a:spAutoFit/>
          </a:bodyPr>
          <a:lstStyle/>
          <a:p>
            <a:pPr algn="ctr"/>
            <a:r>
              <a:rPr lang="en-GB" sz="4000" b="1" dirty="0" smtClean="0">
                <a:latin typeface="Century Gothic" panose="020B0502020202020204" pitchFamily="34" charset="0"/>
              </a:rPr>
              <a:t>The Early Years Team</a:t>
            </a:r>
            <a:endParaRPr lang="en-GB" sz="4000" b="1" dirty="0">
              <a:latin typeface="Century Gothic" panose="020B0502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283" t="22547" r="29673" b="39549"/>
          <a:stretch/>
        </p:blipFill>
        <p:spPr>
          <a:xfrm>
            <a:off x="539552" y="620688"/>
            <a:ext cx="1728192" cy="6048673"/>
          </a:xfrm>
          <a:prstGeom prst="rect">
            <a:avLst/>
          </a:prstGeom>
        </p:spPr>
      </p:pic>
      <p:sp>
        <p:nvSpPr>
          <p:cNvPr id="6" name="TextBox 5"/>
          <p:cNvSpPr txBox="1"/>
          <p:nvPr/>
        </p:nvSpPr>
        <p:spPr>
          <a:xfrm>
            <a:off x="2483768" y="1628800"/>
            <a:ext cx="6660232" cy="3170099"/>
          </a:xfrm>
          <a:prstGeom prst="rect">
            <a:avLst/>
          </a:prstGeom>
          <a:noFill/>
        </p:spPr>
        <p:txBody>
          <a:bodyPr wrap="square" rtlCol="0">
            <a:spAutoFit/>
          </a:bodyPr>
          <a:lstStyle/>
          <a:p>
            <a:pPr algn="ctr"/>
            <a:r>
              <a:rPr lang="en-GB" sz="4000" b="1" u="sng" dirty="0" smtClean="0">
                <a:latin typeface="Century Gothic" panose="020B0502020202020204" pitchFamily="34" charset="0"/>
              </a:rPr>
              <a:t>Miss Rosson</a:t>
            </a:r>
          </a:p>
          <a:p>
            <a:pPr algn="ctr"/>
            <a:endParaRPr lang="en-GB" sz="4000" b="1" dirty="0">
              <a:latin typeface="Century Gothic" panose="020B0502020202020204" pitchFamily="34" charset="0"/>
            </a:endParaRPr>
          </a:p>
          <a:p>
            <a:pPr marL="571500" indent="-571500">
              <a:buFont typeface="Arial" panose="020B0604020202020204" pitchFamily="34" charset="0"/>
              <a:buChar char="•"/>
            </a:pPr>
            <a:r>
              <a:rPr lang="en-GB" sz="4000" b="1" dirty="0" smtClean="0">
                <a:latin typeface="Century Gothic" panose="020B0502020202020204" pitchFamily="34" charset="0"/>
              </a:rPr>
              <a:t>EYFS Lead</a:t>
            </a:r>
          </a:p>
          <a:p>
            <a:pPr marL="571500" indent="-571500">
              <a:buFont typeface="Arial" panose="020B0604020202020204" pitchFamily="34" charset="0"/>
              <a:buChar char="•"/>
            </a:pPr>
            <a:r>
              <a:rPr lang="en-GB" sz="4000" b="1" dirty="0" smtClean="0">
                <a:latin typeface="Century Gothic" panose="020B0502020202020204" pitchFamily="34" charset="0"/>
              </a:rPr>
              <a:t>EYFS St Bernadette </a:t>
            </a:r>
            <a:r>
              <a:rPr lang="en-GB" sz="4000" b="1" dirty="0">
                <a:latin typeface="Century Gothic" panose="020B0502020202020204" pitchFamily="34" charset="0"/>
              </a:rPr>
              <a:t>C</a:t>
            </a:r>
            <a:r>
              <a:rPr lang="en-GB" sz="4000" b="1" dirty="0" smtClean="0">
                <a:latin typeface="Century Gothic" panose="020B0502020202020204" pitchFamily="34" charset="0"/>
              </a:rPr>
              <a:t>lass Teacher</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32568857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248275"/>
            <a:ext cx="6192688" cy="1274786"/>
          </a:xfrm>
        </p:spPr>
        <p:txBody>
          <a:bodyPr>
            <a:noAutofit/>
          </a:bodyPr>
          <a:lstStyle/>
          <a:p>
            <a:r>
              <a:rPr lang="en-GB" sz="4000" b="1" u="sng" dirty="0" smtClean="0">
                <a:solidFill>
                  <a:schemeClr val="accent4">
                    <a:lumMod val="75000"/>
                  </a:schemeClr>
                </a:solidFill>
                <a:latin typeface="Century Gothic" pitchFamily="34" charset="0"/>
              </a:rPr>
              <a:t>Expressive Art &amp; Design</a:t>
            </a:r>
            <a:endParaRPr lang="en-US" sz="4000" b="1" u="sng" dirty="0">
              <a:solidFill>
                <a:schemeClr val="accent4">
                  <a:lumMod val="75000"/>
                </a:schemeClr>
              </a:solidFill>
              <a:latin typeface="Century Gothic" pitchFamily="34" charset="0"/>
            </a:endParaRPr>
          </a:p>
        </p:txBody>
      </p:sp>
      <p:sp>
        <p:nvSpPr>
          <p:cNvPr id="11" name="TextBox 10"/>
          <p:cNvSpPr txBox="1"/>
          <p:nvPr/>
        </p:nvSpPr>
        <p:spPr>
          <a:xfrm>
            <a:off x="0" y="5545594"/>
            <a:ext cx="9036496" cy="1200329"/>
          </a:xfrm>
          <a:prstGeom prst="rect">
            <a:avLst/>
          </a:prstGeom>
          <a:noFill/>
        </p:spPr>
        <p:txBody>
          <a:bodyPr wrap="square" rtlCol="0">
            <a:spAutoFit/>
          </a:bodyPr>
          <a:lstStyle/>
          <a:p>
            <a:pPr algn="ctr"/>
            <a:r>
              <a:rPr lang="en-GB" dirty="0" smtClean="0">
                <a:latin typeface="Century Gothic" pitchFamily="34" charset="0"/>
              </a:rPr>
              <a:t>In Foundation Stage your child will have access to a range of ‘workshops’ and ‘creation stations’. Children learn to explore their creativity using a variety of different media such as; colour, texture, shape, in two and three dimensional forms.  </a:t>
            </a:r>
            <a:endParaRPr lang="en-US" dirty="0">
              <a:latin typeface="Century Gothic"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3777" y="1456125"/>
            <a:ext cx="3054849" cy="239208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934" y="2541683"/>
            <a:ext cx="3672408" cy="3054849"/>
          </a:xfrm>
          <a:prstGeom prst="rect">
            <a:avLst/>
          </a:prstGeom>
        </p:spPr>
      </p:pic>
      <p:sp>
        <p:nvSpPr>
          <p:cNvPr id="7" name="TextBox 6"/>
          <p:cNvSpPr txBox="1"/>
          <p:nvPr/>
        </p:nvSpPr>
        <p:spPr>
          <a:xfrm>
            <a:off x="2768962" y="886541"/>
            <a:ext cx="3672408" cy="1323439"/>
          </a:xfrm>
          <a:prstGeom prst="rect">
            <a:avLst/>
          </a:prstGeom>
          <a:noFill/>
        </p:spPr>
        <p:txBody>
          <a:bodyPr wrap="square" rtlCol="0">
            <a:spAutoFit/>
          </a:bodyPr>
          <a:lstStyle/>
          <a:p>
            <a:r>
              <a:rPr lang="en-GB" sz="2000" b="1" u="sng" dirty="0" smtClean="0">
                <a:latin typeface="Century Gothic" pitchFamily="34" charset="0"/>
              </a:rPr>
              <a:t>Early Learning Goals:</a:t>
            </a:r>
          </a:p>
          <a:p>
            <a:pPr marL="342900" indent="-342900">
              <a:buFontTx/>
              <a:buChar char="-"/>
            </a:pPr>
            <a:r>
              <a:rPr lang="en-GB" sz="2000" dirty="0" smtClean="0">
                <a:latin typeface="Century Gothic" pitchFamily="34" charset="0"/>
              </a:rPr>
              <a:t>Creating with materials</a:t>
            </a:r>
          </a:p>
          <a:p>
            <a:pPr marL="342900" indent="-342900">
              <a:buFontTx/>
              <a:buChar char="-"/>
            </a:pPr>
            <a:r>
              <a:rPr lang="en-GB" sz="2000" dirty="0" smtClean="0">
                <a:latin typeface="Century Gothic" pitchFamily="34" charset="0"/>
              </a:rPr>
              <a:t>Being Imaginative and Expressive</a:t>
            </a:r>
            <a:endParaRPr lang="en-GB" sz="2000" dirty="0">
              <a:latin typeface="Century Gothic"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84536" y="1443593"/>
            <a:ext cx="3236185" cy="241715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284984"/>
            <a:ext cx="8229600" cy="1143000"/>
          </a:xfrm>
        </p:spPr>
        <p:txBody>
          <a:bodyPr>
            <a:normAutofit fontScale="90000"/>
          </a:bodyPr>
          <a:lstStyle/>
          <a:p>
            <a:r>
              <a:rPr lang="en-GB" dirty="0" smtClean="0"/>
              <a:t/>
            </a:r>
            <a:br>
              <a:rPr lang="en-GB" dirty="0" smtClean="0"/>
            </a:br>
            <a:endParaRPr lang="en-US" dirty="0"/>
          </a:p>
        </p:txBody>
      </p:sp>
      <p:sp>
        <p:nvSpPr>
          <p:cNvPr id="3" name="Content Placeholder 2"/>
          <p:cNvSpPr>
            <a:spLocks noGrp="1"/>
          </p:cNvSpPr>
          <p:nvPr>
            <p:ph idx="1"/>
          </p:nvPr>
        </p:nvSpPr>
        <p:spPr>
          <a:xfrm>
            <a:off x="179512" y="5013176"/>
            <a:ext cx="8640960" cy="1584175"/>
          </a:xfrm>
        </p:spPr>
        <p:txBody>
          <a:bodyPr>
            <a:normAutofit fontScale="92500"/>
          </a:bodyPr>
          <a:lstStyle/>
          <a:p>
            <a:pPr algn="ctr">
              <a:buNone/>
            </a:pPr>
            <a:r>
              <a:rPr lang="en-GB" sz="2200" dirty="0" smtClean="0">
                <a:latin typeface="Century Gothic" panose="020B0502020202020204" pitchFamily="34" charset="0"/>
              </a:rPr>
              <a:t>Children in EYFS have access to the outdoor area for the majority of the day and are encouraged to use it in </a:t>
            </a:r>
            <a:r>
              <a:rPr lang="en-GB" sz="2200" b="1" u="sng" dirty="0" smtClean="0">
                <a:latin typeface="Century Gothic" panose="020B0502020202020204" pitchFamily="34" charset="0"/>
              </a:rPr>
              <a:t>all weathers</a:t>
            </a:r>
            <a:r>
              <a:rPr lang="en-GB" sz="2200" dirty="0" smtClean="0">
                <a:latin typeface="Century Gothic" panose="020B0502020202020204" pitchFamily="34" charset="0"/>
              </a:rPr>
              <a:t>. Young children learn best in a stimulating environment where they are inspired to discover new things as these examples show.</a:t>
            </a:r>
            <a:endParaRPr lang="en-US" sz="2200" dirty="0">
              <a:latin typeface="Century Gothic" panose="020B0502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3633" y="330542"/>
            <a:ext cx="2616139" cy="233233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202136" y="185958"/>
            <a:ext cx="3581236" cy="261881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51863" y="380583"/>
            <a:ext cx="2616138" cy="2232248"/>
          </a:xfrm>
          <a:prstGeom prst="rect">
            <a:avLst/>
          </a:prstGeom>
        </p:spPr>
      </p:pic>
      <p:pic>
        <p:nvPicPr>
          <p:cNvPr id="10" name="Picture 9" descr="Outside 5 (1).JPG"/>
          <p:cNvPicPr>
            <a:picLocks noChangeAspect="1"/>
          </p:cNvPicPr>
          <p:nvPr/>
        </p:nvPicPr>
        <p:blipFill>
          <a:blip r:embed="rId5" cstate="print"/>
          <a:srcRect l="5175" t="13077" r="4445"/>
          <a:stretch>
            <a:fillRect/>
          </a:stretch>
        </p:blipFill>
        <p:spPr>
          <a:xfrm>
            <a:off x="2727870" y="2901684"/>
            <a:ext cx="3024336" cy="2014581"/>
          </a:xfrm>
          <a:prstGeom prst="rect">
            <a:avLst/>
          </a:prstGeom>
        </p:spPr>
      </p:pic>
    </p:spTree>
    <p:extLst>
      <p:ext uri="{BB962C8B-B14F-4D97-AF65-F5344CB8AC3E}">
        <p14:creationId xmlns:p14="http://schemas.microsoft.com/office/powerpoint/2010/main" val="3987655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185" y="2564904"/>
            <a:ext cx="8229600" cy="1143000"/>
          </a:xfrm>
        </p:spPr>
        <p:txBody>
          <a:bodyPr>
            <a:normAutofit fontScale="90000"/>
          </a:bodyPr>
          <a:lstStyle/>
          <a:p>
            <a:r>
              <a:rPr lang="en-GB" dirty="0" smtClean="0"/>
              <a:t/>
            </a:r>
            <a:br>
              <a:rPr lang="en-GB" dirty="0" smtClean="0"/>
            </a:br>
            <a:endParaRPr lang="en-US" dirty="0"/>
          </a:p>
        </p:txBody>
      </p:sp>
      <p:sp>
        <p:nvSpPr>
          <p:cNvPr id="3" name="Content Placeholder 2"/>
          <p:cNvSpPr>
            <a:spLocks noGrp="1"/>
          </p:cNvSpPr>
          <p:nvPr>
            <p:ph idx="1"/>
          </p:nvPr>
        </p:nvSpPr>
        <p:spPr>
          <a:xfrm>
            <a:off x="153825" y="3743850"/>
            <a:ext cx="8640960" cy="2956892"/>
          </a:xfrm>
        </p:spPr>
        <p:txBody>
          <a:bodyPr>
            <a:normAutofit/>
          </a:bodyPr>
          <a:lstStyle/>
          <a:p>
            <a:pPr algn="ctr"/>
            <a:r>
              <a:rPr lang="en-GB" sz="2200" dirty="0" smtClean="0">
                <a:latin typeface="Century Gothic" panose="020B0502020202020204" pitchFamily="34" charset="0"/>
              </a:rPr>
              <a:t>Warm clothing – coats, hats, scarves, gloves.</a:t>
            </a:r>
          </a:p>
          <a:p>
            <a:pPr algn="ctr"/>
            <a:r>
              <a:rPr lang="en-GB" sz="2200" dirty="0" smtClean="0">
                <a:latin typeface="Century Gothic" panose="020B0502020202020204" pitchFamily="34" charset="0"/>
              </a:rPr>
              <a:t>Waterproof jackets</a:t>
            </a:r>
          </a:p>
          <a:p>
            <a:pPr algn="ctr"/>
            <a:r>
              <a:rPr lang="en-GB" sz="2200" dirty="0" smtClean="0">
                <a:latin typeface="Century Gothic" panose="020B0502020202020204" pitchFamily="34" charset="0"/>
              </a:rPr>
              <a:t>Wellington boots – welly rack/sensory kitchen</a:t>
            </a:r>
          </a:p>
          <a:p>
            <a:pPr algn="ctr"/>
            <a:endParaRPr lang="en-GB" sz="2200" dirty="0">
              <a:latin typeface="Century Gothic" panose="020B0502020202020204" pitchFamily="34" charset="0"/>
            </a:endParaRPr>
          </a:p>
          <a:p>
            <a:pPr algn="ctr"/>
            <a:r>
              <a:rPr lang="en-GB" sz="2200" dirty="0" smtClean="0">
                <a:latin typeface="Century Gothic" panose="020B0502020202020204" pitchFamily="34" charset="0"/>
              </a:rPr>
              <a:t>Sun cream</a:t>
            </a:r>
          </a:p>
          <a:p>
            <a:pPr algn="ctr"/>
            <a:r>
              <a:rPr lang="en-GB" sz="2200" dirty="0" smtClean="0">
                <a:latin typeface="Century Gothic" panose="020B0502020202020204" pitchFamily="34" charset="0"/>
              </a:rPr>
              <a:t>Sun hats/glasses</a:t>
            </a:r>
          </a:p>
          <a:p>
            <a:pPr algn="ctr"/>
            <a:endParaRPr lang="en-GB" sz="2200" dirty="0">
              <a:latin typeface="Century Gothic" panose="020B0502020202020204" pitchFamily="34" charset="0"/>
            </a:endParaRPr>
          </a:p>
          <a:p>
            <a:pPr marL="0" indent="0" algn="ctr">
              <a:buNone/>
            </a:pPr>
            <a:endParaRPr lang="en-US" sz="2200" dirty="0">
              <a:latin typeface="Century Gothic" panose="020B0502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9152" y="285024"/>
            <a:ext cx="1776943" cy="158417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000085" y="175555"/>
            <a:ext cx="2394200" cy="175078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86292" y="305929"/>
            <a:ext cx="1776947" cy="1516199"/>
          </a:xfrm>
          <a:prstGeom prst="rect">
            <a:avLst/>
          </a:prstGeom>
        </p:spPr>
      </p:pic>
      <p:pic>
        <p:nvPicPr>
          <p:cNvPr id="10" name="Picture 9" descr="Outside 5 (1).JPG"/>
          <p:cNvPicPr>
            <a:picLocks noChangeAspect="1"/>
          </p:cNvPicPr>
          <p:nvPr/>
        </p:nvPicPr>
        <p:blipFill>
          <a:blip r:embed="rId5" cstate="print"/>
          <a:srcRect l="5175" t="13077" r="4445"/>
          <a:stretch>
            <a:fillRect/>
          </a:stretch>
        </p:blipFill>
        <p:spPr>
          <a:xfrm>
            <a:off x="6516216" y="175554"/>
            <a:ext cx="2628321" cy="1750786"/>
          </a:xfrm>
          <a:prstGeom prst="rect">
            <a:avLst/>
          </a:prstGeom>
        </p:spPr>
      </p:pic>
      <p:sp>
        <p:nvSpPr>
          <p:cNvPr id="8" name="Content Placeholder 2"/>
          <p:cNvSpPr txBox="1">
            <a:spLocks/>
          </p:cNvSpPr>
          <p:nvPr/>
        </p:nvSpPr>
        <p:spPr>
          <a:xfrm>
            <a:off x="359505" y="2229458"/>
            <a:ext cx="8640960" cy="29568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200" b="1" dirty="0" smtClean="0">
                <a:latin typeface="Century Gothic" panose="020B0502020202020204" pitchFamily="34" charset="0"/>
              </a:rPr>
              <a:t>Please ensure that your child has the following appropriate clothing so that they can access their outdoor learning in all weathers:</a:t>
            </a:r>
          </a:p>
          <a:p>
            <a:pPr marL="0" indent="0" algn="ctr">
              <a:buFont typeface="Arial" pitchFamily="34" charset="0"/>
              <a:buNone/>
            </a:pPr>
            <a:endParaRPr lang="en-US" sz="2200" dirty="0">
              <a:latin typeface="Century Gothic" panose="020B0502020202020204" pitchFamily="34" charset="0"/>
            </a:endParaRPr>
          </a:p>
        </p:txBody>
      </p:sp>
    </p:spTree>
    <p:extLst>
      <p:ext uri="{BB962C8B-B14F-4D97-AF65-F5344CB8AC3E}">
        <p14:creationId xmlns:p14="http://schemas.microsoft.com/office/powerpoint/2010/main" val="31629899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1946" y="994974"/>
            <a:ext cx="8640960" cy="3139321"/>
          </a:xfrm>
          <a:prstGeom prst="rect">
            <a:avLst/>
          </a:prstGeom>
          <a:noFill/>
        </p:spPr>
        <p:txBody>
          <a:bodyPr wrap="square" rtlCol="0">
            <a:spAutoFit/>
          </a:bodyPr>
          <a:lstStyle/>
          <a:p>
            <a:pPr algn="just"/>
            <a:endParaRPr lang="en-GB" sz="2200" dirty="0" smtClean="0">
              <a:latin typeface="Century Gothic" panose="020B0502020202020204" pitchFamily="34" charset="0"/>
            </a:endParaRPr>
          </a:p>
          <a:p>
            <a:pPr marL="342900" indent="-342900" algn="just">
              <a:buFont typeface="Arial" panose="020B0604020202020204" pitchFamily="34" charset="0"/>
              <a:buChar char="•"/>
            </a:pPr>
            <a:r>
              <a:rPr lang="en-GB" sz="2200" dirty="0" smtClean="0">
                <a:latin typeface="Century Gothic" panose="020B0502020202020204" pitchFamily="34" charset="0"/>
              </a:rPr>
              <a:t>We hold Christ at the centre of our school life.</a:t>
            </a:r>
          </a:p>
          <a:p>
            <a:pPr algn="just"/>
            <a:endParaRPr lang="en-GB" sz="2200" dirty="0" smtClean="0">
              <a:latin typeface="Century Gothic" panose="020B0502020202020204" pitchFamily="34" charset="0"/>
            </a:endParaRPr>
          </a:p>
          <a:p>
            <a:pPr marL="342900" indent="-342900" algn="just">
              <a:buFont typeface="Arial" panose="020B0604020202020204" pitchFamily="34" charset="0"/>
              <a:buChar char="•"/>
            </a:pPr>
            <a:r>
              <a:rPr lang="en-GB" sz="2200" dirty="0" smtClean="0">
                <a:latin typeface="Century Gothic" panose="020B0502020202020204" pitchFamily="34" charset="0"/>
              </a:rPr>
              <a:t>Prayers and prayer bags – promoting collective worship </a:t>
            </a:r>
          </a:p>
          <a:p>
            <a:pPr algn="just"/>
            <a:r>
              <a:rPr lang="en-GB" sz="2200" dirty="0">
                <a:latin typeface="Century Gothic" panose="020B0502020202020204" pitchFamily="34" charset="0"/>
              </a:rPr>
              <a:t> </a:t>
            </a:r>
            <a:r>
              <a:rPr lang="en-GB" sz="2200" dirty="0" smtClean="0">
                <a:latin typeface="Century Gothic" panose="020B0502020202020204" pitchFamily="34" charset="0"/>
              </a:rPr>
              <a:t>    between home and school.</a:t>
            </a:r>
          </a:p>
          <a:p>
            <a:pPr algn="just"/>
            <a:endParaRPr lang="en-GB" sz="2200" dirty="0">
              <a:latin typeface="Century Gothic" panose="020B0502020202020204" pitchFamily="34" charset="0"/>
            </a:endParaRPr>
          </a:p>
          <a:p>
            <a:pPr marL="342900" indent="-342900" algn="just">
              <a:buFont typeface="Arial" panose="020B0604020202020204" pitchFamily="34" charset="0"/>
              <a:buChar char="•"/>
            </a:pPr>
            <a:r>
              <a:rPr lang="en-GB" sz="2200" dirty="0" smtClean="0">
                <a:latin typeface="Century Gothic" panose="020B0502020202020204" pitchFamily="34" charset="0"/>
              </a:rPr>
              <a:t>Prayer room.</a:t>
            </a:r>
            <a:endParaRPr lang="en-GB" sz="2200" dirty="0">
              <a:latin typeface="Century Gothic" panose="020B0502020202020204" pitchFamily="34" charset="0"/>
            </a:endParaRPr>
          </a:p>
          <a:p>
            <a:pPr algn="just"/>
            <a:endParaRPr lang="en-GB" sz="2200" dirty="0" smtClean="0">
              <a:latin typeface="Century Gothic" panose="020B0502020202020204" pitchFamily="34" charset="0"/>
            </a:endParaRPr>
          </a:p>
          <a:p>
            <a:pPr marL="342900" indent="-342900" algn="just">
              <a:buFont typeface="Arial" panose="020B0604020202020204" pitchFamily="34" charset="0"/>
              <a:buChar char="•"/>
            </a:pPr>
            <a:r>
              <a:rPr lang="en-GB" sz="2200" dirty="0" smtClean="0">
                <a:latin typeface="Century Gothic" panose="020B0502020202020204" pitchFamily="34" charset="0"/>
              </a:rPr>
              <a:t>Visits to the church.</a:t>
            </a:r>
            <a:endParaRPr lang="en-GB" sz="2200" dirty="0">
              <a:latin typeface="Century Gothic" panose="020B0502020202020204" pitchFamily="34" charset="0"/>
            </a:endParaRPr>
          </a:p>
        </p:txBody>
      </p:sp>
      <p:sp>
        <p:nvSpPr>
          <p:cNvPr id="2" name="TextBox 1"/>
          <p:cNvSpPr txBox="1"/>
          <p:nvPr/>
        </p:nvSpPr>
        <p:spPr>
          <a:xfrm>
            <a:off x="1054858" y="287088"/>
            <a:ext cx="5939753" cy="707886"/>
          </a:xfrm>
          <a:prstGeom prst="rect">
            <a:avLst/>
          </a:prstGeom>
          <a:noFill/>
        </p:spPr>
        <p:txBody>
          <a:bodyPr wrap="square" rtlCol="0">
            <a:spAutoFit/>
          </a:bodyPr>
          <a:lstStyle/>
          <a:p>
            <a:r>
              <a:rPr lang="en-GB" sz="4000" b="1" dirty="0" smtClean="0">
                <a:latin typeface="Century Gothic" panose="020B0502020202020204" pitchFamily="34" charset="0"/>
              </a:rPr>
              <a:t>Religious Education</a:t>
            </a:r>
            <a:endParaRPr lang="en-GB" sz="4000" b="1" dirty="0">
              <a:latin typeface="Century Gothic" panose="020B0502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1688" y="40315"/>
            <a:ext cx="1851670" cy="196680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4599" y="4213084"/>
            <a:ext cx="3187549" cy="239066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99459" y="3418772"/>
            <a:ext cx="3717032" cy="2787774"/>
          </a:xfrm>
          <a:prstGeom prst="rect">
            <a:avLst/>
          </a:prstGeom>
        </p:spPr>
      </p:pic>
    </p:spTree>
    <p:extLst>
      <p:ext uri="{BB962C8B-B14F-4D97-AF65-F5344CB8AC3E}">
        <p14:creationId xmlns:p14="http://schemas.microsoft.com/office/powerpoint/2010/main" val="3498459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462708"/>
            <a:ext cx="6315728" cy="4708981"/>
          </a:xfrm>
          <a:prstGeom prst="rect">
            <a:avLst/>
          </a:prstGeom>
          <a:noFill/>
        </p:spPr>
        <p:txBody>
          <a:bodyPr wrap="square" rtlCol="0">
            <a:spAutoFit/>
          </a:bodyPr>
          <a:lstStyle/>
          <a:p>
            <a:pPr algn="ctr"/>
            <a:r>
              <a:rPr lang="en-GB" sz="2000" dirty="0" smtClean="0">
                <a:latin typeface="Century Gothic" panose="020B0502020202020204" pitchFamily="34" charset="0"/>
              </a:rPr>
              <a:t>The Characteristics of Effective Learning describe </a:t>
            </a:r>
            <a:r>
              <a:rPr lang="en-GB" sz="2000" b="1" dirty="0" smtClean="0">
                <a:latin typeface="Century Gothic" panose="020B0502020202020204" pitchFamily="34" charset="0"/>
              </a:rPr>
              <a:t>how </a:t>
            </a:r>
            <a:r>
              <a:rPr lang="en-GB" sz="2000" b="1" dirty="0">
                <a:latin typeface="Century Gothic" panose="020B0502020202020204" pitchFamily="34" charset="0"/>
              </a:rPr>
              <a:t>a child learns </a:t>
            </a:r>
            <a:r>
              <a:rPr lang="en-GB" sz="2000" dirty="0">
                <a:latin typeface="Century Gothic" panose="020B0502020202020204" pitchFamily="34" charset="0"/>
              </a:rPr>
              <a:t>and how they engage with other people, resources and their </a:t>
            </a:r>
            <a:r>
              <a:rPr lang="en-GB" sz="2000" dirty="0" smtClean="0">
                <a:latin typeface="Century Gothic" panose="020B0502020202020204" pitchFamily="34" charset="0"/>
              </a:rPr>
              <a:t>environment.</a:t>
            </a:r>
          </a:p>
          <a:p>
            <a:pPr algn="ctr"/>
            <a:endParaRPr lang="en-GB" sz="2000" dirty="0">
              <a:latin typeface="Century Gothic" panose="020B0502020202020204" pitchFamily="34" charset="0"/>
            </a:endParaRPr>
          </a:p>
          <a:p>
            <a:pPr algn="ctr"/>
            <a:endParaRPr lang="en-GB" sz="2000" dirty="0" smtClean="0">
              <a:latin typeface="Century Gothic" panose="020B0502020202020204" pitchFamily="34" charset="0"/>
            </a:endParaRPr>
          </a:p>
          <a:p>
            <a:pPr marL="342900" indent="-342900" algn="ctr">
              <a:buFont typeface="Arial" panose="020B0604020202020204" pitchFamily="34" charset="0"/>
              <a:buChar char="•"/>
            </a:pPr>
            <a:r>
              <a:rPr lang="en-GB" sz="2000" dirty="0" smtClean="0">
                <a:latin typeface="Century Gothic" panose="020B0502020202020204" pitchFamily="34" charset="0"/>
              </a:rPr>
              <a:t>Playing and exploring</a:t>
            </a:r>
          </a:p>
          <a:p>
            <a:pPr algn="ctr"/>
            <a:endParaRPr lang="en-GB" sz="2000" dirty="0" smtClean="0">
              <a:latin typeface="Century Gothic" panose="020B0502020202020204" pitchFamily="34" charset="0"/>
            </a:endParaRPr>
          </a:p>
          <a:p>
            <a:pPr marL="342900" indent="-342900" algn="ctr">
              <a:buFont typeface="Arial" panose="020B0604020202020204" pitchFamily="34" charset="0"/>
              <a:buChar char="•"/>
            </a:pPr>
            <a:r>
              <a:rPr lang="en-GB" sz="2000" dirty="0" smtClean="0">
                <a:latin typeface="Century Gothic" panose="020B0502020202020204" pitchFamily="34" charset="0"/>
              </a:rPr>
              <a:t>Active Learning</a:t>
            </a:r>
          </a:p>
          <a:p>
            <a:pPr algn="ctr"/>
            <a:endParaRPr lang="en-GB" sz="2000" dirty="0" smtClean="0">
              <a:latin typeface="Century Gothic" panose="020B0502020202020204" pitchFamily="34" charset="0"/>
            </a:endParaRPr>
          </a:p>
          <a:p>
            <a:pPr marL="342900" indent="-342900" algn="ctr">
              <a:buFont typeface="Arial" panose="020B0604020202020204" pitchFamily="34" charset="0"/>
              <a:buChar char="•"/>
            </a:pPr>
            <a:r>
              <a:rPr lang="en-GB" sz="2000" dirty="0" smtClean="0">
                <a:latin typeface="Century Gothic" panose="020B0502020202020204" pitchFamily="34" charset="0"/>
              </a:rPr>
              <a:t>Creating and Thinking Critically</a:t>
            </a:r>
            <a:endParaRPr lang="en-GB" sz="2000" dirty="0">
              <a:latin typeface="Century Gothic" panose="020B0502020202020204" pitchFamily="34" charset="0"/>
            </a:endParaRPr>
          </a:p>
          <a:p>
            <a:pPr algn="ctr"/>
            <a:endParaRPr lang="en-GB" sz="2000" dirty="0" smtClean="0">
              <a:latin typeface="Century Gothic" panose="020B0502020202020204" pitchFamily="34" charset="0"/>
            </a:endParaRPr>
          </a:p>
          <a:p>
            <a:pPr algn="ctr"/>
            <a:endParaRPr lang="en-GB" sz="2000" dirty="0">
              <a:latin typeface="Century Gothic" panose="020B0502020202020204" pitchFamily="34" charset="0"/>
            </a:endParaRPr>
          </a:p>
          <a:p>
            <a:pPr algn="ctr"/>
            <a:r>
              <a:rPr lang="en-US" sz="2000" dirty="0" smtClean="0">
                <a:latin typeface="Century Gothic" pitchFamily="34" charset="0"/>
              </a:rPr>
              <a:t>The Characteristics of Effective Learning play </a:t>
            </a:r>
            <a:r>
              <a:rPr lang="en-US" sz="2000" dirty="0">
                <a:latin typeface="Century Gothic" pitchFamily="34" charset="0"/>
              </a:rPr>
              <a:t>a central role in your child’s learning and in </a:t>
            </a:r>
            <a:r>
              <a:rPr lang="en-US" sz="2000" dirty="0" smtClean="0">
                <a:latin typeface="Century Gothic" pitchFamily="34" charset="0"/>
              </a:rPr>
              <a:t>helping them to become an </a:t>
            </a:r>
            <a:r>
              <a:rPr lang="en-US" sz="2000" dirty="0">
                <a:latin typeface="Century Gothic" pitchFamily="34" charset="0"/>
              </a:rPr>
              <a:t>effective </a:t>
            </a:r>
            <a:r>
              <a:rPr lang="en-US" sz="2000" dirty="0" smtClean="0">
                <a:latin typeface="Century Gothic" pitchFamily="34" charset="0"/>
              </a:rPr>
              <a:t>learner.</a:t>
            </a:r>
            <a:endParaRPr lang="en-GB" dirty="0" smtClean="0">
              <a:latin typeface="Century Gothic" pitchFamily="34" charset="0"/>
            </a:endParaRPr>
          </a:p>
        </p:txBody>
      </p:sp>
      <p:sp>
        <p:nvSpPr>
          <p:cNvPr id="5" name="TextBox 4"/>
          <p:cNvSpPr txBox="1"/>
          <p:nvPr/>
        </p:nvSpPr>
        <p:spPr>
          <a:xfrm>
            <a:off x="1979712" y="24586"/>
            <a:ext cx="5400600" cy="1323439"/>
          </a:xfrm>
          <a:prstGeom prst="rect">
            <a:avLst/>
          </a:prstGeom>
          <a:noFill/>
        </p:spPr>
        <p:txBody>
          <a:bodyPr wrap="square" rtlCol="0">
            <a:spAutoFit/>
          </a:bodyPr>
          <a:lstStyle/>
          <a:p>
            <a:pPr algn="ctr"/>
            <a:r>
              <a:rPr lang="en-GB" sz="4000" b="1" dirty="0" smtClean="0">
                <a:latin typeface="Century Gothic" pitchFamily="34" charset="0"/>
              </a:rPr>
              <a:t>The Characteristics of Effective Learning</a:t>
            </a:r>
            <a:endParaRPr lang="en-GB" sz="4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708644" y="2348371"/>
            <a:ext cx="3933058" cy="2937654"/>
          </a:xfrm>
          <a:prstGeom prst="rect">
            <a:avLst/>
          </a:prstGeom>
        </p:spPr>
      </p:pic>
    </p:spTree>
    <p:extLst>
      <p:ext uri="{BB962C8B-B14F-4D97-AF65-F5344CB8AC3E}">
        <p14:creationId xmlns:p14="http://schemas.microsoft.com/office/powerpoint/2010/main" val="22686786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462708"/>
            <a:ext cx="6315728" cy="1908215"/>
          </a:xfrm>
          <a:prstGeom prst="rect">
            <a:avLst/>
          </a:prstGeom>
          <a:noFill/>
        </p:spPr>
        <p:txBody>
          <a:bodyPr wrap="square" rtlCol="0">
            <a:spAutoFit/>
          </a:bodyPr>
          <a:lstStyle/>
          <a:p>
            <a:pPr algn="ctr"/>
            <a:r>
              <a:rPr lang="en-GB" sz="2000" dirty="0" smtClean="0">
                <a:latin typeface="Century Gothic" panose="020B0502020202020204" pitchFamily="34" charset="0"/>
              </a:rPr>
              <a:t>The Characteristics of Effective are interconnected with all areas of learning and underpin all of our practise, planning, teaching and provision. </a:t>
            </a:r>
          </a:p>
          <a:p>
            <a:pPr algn="ctr"/>
            <a:endParaRPr lang="en-GB" sz="2000" dirty="0">
              <a:latin typeface="Century Gothic" panose="020B0502020202020204" pitchFamily="34" charset="0"/>
            </a:endParaRPr>
          </a:p>
          <a:p>
            <a:pPr algn="ctr"/>
            <a:endParaRPr lang="en-GB" dirty="0" smtClean="0">
              <a:latin typeface="Century Gothic" pitchFamily="34" charset="0"/>
            </a:endParaRPr>
          </a:p>
        </p:txBody>
      </p:sp>
      <p:sp>
        <p:nvSpPr>
          <p:cNvPr id="5" name="TextBox 4"/>
          <p:cNvSpPr txBox="1"/>
          <p:nvPr/>
        </p:nvSpPr>
        <p:spPr>
          <a:xfrm>
            <a:off x="683568" y="10553"/>
            <a:ext cx="5400600" cy="1323439"/>
          </a:xfrm>
          <a:prstGeom prst="rect">
            <a:avLst/>
          </a:prstGeom>
          <a:noFill/>
        </p:spPr>
        <p:txBody>
          <a:bodyPr wrap="square" rtlCol="0">
            <a:spAutoFit/>
          </a:bodyPr>
          <a:lstStyle/>
          <a:p>
            <a:pPr algn="ctr"/>
            <a:r>
              <a:rPr lang="en-GB" sz="4000" b="1" dirty="0" smtClean="0">
                <a:latin typeface="Century Gothic" pitchFamily="34" charset="0"/>
              </a:rPr>
              <a:t>The Characteristics of Effective Learning</a:t>
            </a:r>
            <a:endParaRPr lang="en-GB" sz="40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708644" y="1564085"/>
            <a:ext cx="3933058" cy="2937654"/>
          </a:xfrm>
          <a:prstGeom prst="rect">
            <a:avLst/>
          </a:prstGeom>
        </p:spPr>
      </p:pic>
      <p:sp>
        <p:nvSpPr>
          <p:cNvPr id="6" name="Rectangle 5"/>
          <p:cNvSpPr/>
          <p:nvPr/>
        </p:nvSpPr>
        <p:spPr>
          <a:xfrm>
            <a:off x="1065245" y="5395766"/>
            <a:ext cx="6588224" cy="1015663"/>
          </a:xfrm>
          <a:prstGeom prst="rect">
            <a:avLst/>
          </a:prstGeom>
        </p:spPr>
        <p:txBody>
          <a:bodyPr wrap="square">
            <a:spAutoFit/>
          </a:bodyPr>
          <a:lstStyle/>
          <a:p>
            <a:pPr algn="ctr"/>
            <a:r>
              <a:rPr lang="en-GB" sz="2000" b="1" dirty="0">
                <a:latin typeface="Century Gothic" panose="020B0502020202020204" pitchFamily="34" charset="0"/>
              </a:rPr>
              <a:t>It is a statutory requirement that we report to you on how your child learns within each of the three characteristics of effective learning.</a:t>
            </a:r>
          </a:p>
        </p:txBody>
      </p:sp>
      <p:sp>
        <p:nvSpPr>
          <p:cNvPr id="7" name="Rectangle 6"/>
          <p:cNvSpPr/>
          <p:nvPr/>
        </p:nvSpPr>
        <p:spPr>
          <a:xfrm>
            <a:off x="98706" y="3207725"/>
            <a:ext cx="6008578" cy="1631216"/>
          </a:xfrm>
          <a:prstGeom prst="rect">
            <a:avLst/>
          </a:prstGeom>
        </p:spPr>
        <p:txBody>
          <a:bodyPr wrap="square">
            <a:spAutoFit/>
          </a:bodyPr>
          <a:lstStyle/>
          <a:p>
            <a:pPr algn="ctr"/>
            <a:r>
              <a:rPr lang="en-GB" sz="2000" dirty="0" smtClean="0">
                <a:latin typeface="Century Gothic" panose="020B0502020202020204" pitchFamily="34" charset="0"/>
              </a:rPr>
              <a:t>We </a:t>
            </a:r>
            <a:r>
              <a:rPr lang="en-GB" sz="2000" dirty="0">
                <a:latin typeface="Century Gothic" panose="020B0502020202020204" pitchFamily="34" charset="0"/>
              </a:rPr>
              <a:t>reflect upon the different ways in which our children learn and </a:t>
            </a:r>
            <a:r>
              <a:rPr lang="en-GB" sz="2000" b="1" dirty="0">
                <a:latin typeface="Century Gothic" panose="020B0502020202020204" pitchFamily="34" charset="0"/>
              </a:rPr>
              <a:t>plan and provide </a:t>
            </a:r>
            <a:r>
              <a:rPr lang="en-GB" sz="2000" b="1" dirty="0" smtClean="0">
                <a:latin typeface="Century Gothic" panose="020B0502020202020204" pitchFamily="34" charset="0"/>
              </a:rPr>
              <a:t>opportunities </a:t>
            </a:r>
            <a:r>
              <a:rPr lang="en-GB" sz="2000" dirty="0" smtClean="0">
                <a:latin typeface="Century Gothic" panose="020B0502020202020204" pitchFamily="34" charset="0"/>
              </a:rPr>
              <a:t>that </a:t>
            </a:r>
            <a:r>
              <a:rPr lang="en-GB" sz="2000" dirty="0">
                <a:latin typeface="Century Gothic" panose="020B0502020202020204" pitchFamily="34" charset="0"/>
              </a:rPr>
              <a:t>enable them to develop and display these characteristics to </a:t>
            </a:r>
            <a:r>
              <a:rPr lang="en-GB" sz="2000" b="1" dirty="0">
                <a:latin typeface="Century Gothic" panose="020B0502020202020204" pitchFamily="34" charset="0"/>
              </a:rPr>
              <a:t>help them to learn and achieve independently</a:t>
            </a:r>
            <a:r>
              <a:rPr lang="en-GB" sz="2000" dirty="0">
                <a:latin typeface="Century Gothic" panose="020B0502020202020204" pitchFamily="34" charset="0"/>
              </a:rPr>
              <a:t>.</a:t>
            </a:r>
          </a:p>
        </p:txBody>
      </p:sp>
    </p:spTree>
    <p:extLst>
      <p:ext uri="{BB962C8B-B14F-4D97-AF65-F5344CB8AC3E}">
        <p14:creationId xmlns:p14="http://schemas.microsoft.com/office/powerpoint/2010/main" val="8872869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99392"/>
            <a:ext cx="8460432" cy="707886"/>
          </a:xfrm>
          <a:prstGeom prst="rect">
            <a:avLst/>
          </a:prstGeom>
          <a:noFill/>
        </p:spPr>
        <p:txBody>
          <a:bodyPr wrap="square" rtlCol="0">
            <a:spAutoFit/>
          </a:bodyPr>
          <a:lstStyle/>
          <a:p>
            <a:pPr algn="ctr"/>
            <a:r>
              <a:rPr lang="en-GB" sz="4000" b="1" u="sng" dirty="0" smtClean="0">
                <a:latin typeface="Century Gothic" panose="020B0502020202020204" pitchFamily="34" charset="0"/>
              </a:rPr>
              <a:t>Reception Baseline Assessment</a:t>
            </a:r>
            <a:endParaRPr lang="en-GB" sz="4000" b="1" u="sng" dirty="0">
              <a:latin typeface="Century Gothic" panose="020B0502020202020204" pitchFamily="34" charset="0"/>
            </a:endParaRPr>
          </a:p>
        </p:txBody>
      </p:sp>
      <p:sp>
        <p:nvSpPr>
          <p:cNvPr id="3" name="Rectangle 2"/>
          <p:cNvSpPr/>
          <p:nvPr/>
        </p:nvSpPr>
        <p:spPr>
          <a:xfrm>
            <a:off x="227081" y="764704"/>
            <a:ext cx="8916919" cy="830997"/>
          </a:xfrm>
          <a:prstGeom prst="rect">
            <a:avLst/>
          </a:prstGeom>
        </p:spPr>
        <p:txBody>
          <a:bodyPr wrap="square">
            <a:spAutoFit/>
          </a:bodyPr>
          <a:lstStyle/>
          <a:p>
            <a:pPr algn="ctr"/>
            <a:r>
              <a:rPr lang="en-US" sz="1600" dirty="0">
                <a:latin typeface="Century Gothic" panose="020B0502020202020204" pitchFamily="34" charset="0"/>
              </a:rPr>
              <a:t>From September 2021, it will be a statutory requirement for all children entering reception year to be assessed within six weeks of </a:t>
            </a:r>
            <a:r>
              <a:rPr lang="en-US" sz="1600" dirty="0" smtClean="0">
                <a:latin typeface="Century Gothic" panose="020B0502020202020204" pitchFamily="34" charset="0"/>
              </a:rPr>
              <a:t>starting at their new school. </a:t>
            </a:r>
            <a:r>
              <a:rPr lang="en-US" sz="1600" dirty="0">
                <a:latin typeface="Century Gothic" panose="020B0502020202020204" pitchFamily="34" charset="0"/>
              </a:rPr>
              <a:t>This is known as the Reception Baseline Assessment or RBA. </a:t>
            </a:r>
          </a:p>
        </p:txBody>
      </p:sp>
      <p:sp>
        <p:nvSpPr>
          <p:cNvPr id="4" name="Rectangle 3"/>
          <p:cNvSpPr/>
          <p:nvPr/>
        </p:nvSpPr>
        <p:spPr>
          <a:xfrm>
            <a:off x="227081" y="3647374"/>
            <a:ext cx="8637690" cy="1077218"/>
          </a:xfrm>
          <a:prstGeom prst="rect">
            <a:avLst/>
          </a:prstGeom>
        </p:spPr>
        <p:txBody>
          <a:bodyPr wrap="square">
            <a:spAutoFit/>
          </a:bodyPr>
          <a:lstStyle/>
          <a:p>
            <a:pPr algn="ctr"/>
            <a:r>
              <a:rPr lang="en-US" sz="1600" dirty="0">
                <a:latin typeface="Century Gothic" panose="020B0502020202020204" pitchFamily="34" charset="0"/>
              </a:rPr>
              <a:t>Children will be assessed in early mathematics, literacy, communication and </a:t>
            </a:r>
            <a:r>
              <a:rPr lang="en-US" sz="1600" dirty="0" smtClean="0">
                <a:latin typeface="Century Gothic" panose="020B0502020202020204" pitchFamily="34" charset="0"/>
              </a:rPr>
              <a:t>language through a series of practical contexts and activities. Each assessment will take around 20 minutes to complete, but this does not have to be completed in one sitting. </a:t>
            </a:r>
            <a:endParaRPr lang="en-GB" sz="1600" dirty="0">
              <a:latin typeface="Century Gothic" panose="020B0502020202020204" pitchFamily="34" charset="0"/>
            </a:endParaRPr>
          </a:p>
        </p:txBody>
      </p:sp>
      <p:sp>
        <p:nvSpPr>
          <p:cNvPr id="5" name="Rectangle 4"/>
          <p:cNvSpPr/>
          <p:nvPr/>
        </p:nvSpPr>
        <p:spPr>
          <a:xfrm>
            <a:off x="751530" y="5085184"/>
            <a:ext cx="7868019" cy="1323439"/>
          </a:xfrm>
          <a:prstGeom prst="rect">
            <a:avLst/>
          </a:prstGeom>
        </p:spPr>
        <p:txBody>
          <a:bodyPr wrap="square">
            <a:spAutoFit/>
          </a:bodyPr>
          <a:lstStyle/>
          <a:p>
            <a:pPr algn="ctr"/>
            <a:r>
              <a:rPr lang="en-US" sz="1600" dirty="0">
                <a:latin typeface="Century Gothic" panose="020B0502020202020204" pitchFamily="34" charset="0"/>
              </a:rPr>
              <a:t>Data from the RBA will be used to measure progress at a cohort level, by comparing the RBA results to those achieved by the same cohort in end of KS2 </a:t>
            </a:r>
            <a:r>
              <a:rPr lang="en-US" sz="1600" dirty="0" smtClean="0">
                <a:latin typeface="Century Gothic" panose="020B0502020202020204" pitchFamily="34" charset="0"/>
              </a:rPr>
              <a:t>assessments. Numerical data from the baseline will be stored in the National Pupil Database (NPD) and will not be shared with external bodies; this includes schools, teachers or parents and </a:t>
            </a:r>
            <a:r>
              <a:rPr lang="en-US" sz="1600" dirty="0" err="1" smtClean="0">
                <a:latin typeface="Century Gothic" panose="020B0502020202020204" pitchFamily="34" charset="0"/>
              </a:rPr>
              <a:t>carers</a:t>
            </a:r>
            <a:r>
              <a:rPr lang="en-US" sz="1600" dirty="0" smtClean="0">
                <a:latin typeface="Century Gothic" panose="020B0502020202020204" pitchFamily="34" charset="0"/>
              </a:rPr>
              <a:t>. </a:t>
            </a:r>
            <a:endParaRPr lang="en-GB" sz="1600" dirty="0">
              <a:latin typeface="Century Gothic" panose="020B0502020202020204" pitchFamily="34" charset="0"/>
            </a:endParaRPr>
          </a:p>
        </p:txBody>
      </p:sp>
      <p:pic>
        <p:nvPicPr>
          <p:cNvPr id="7" name="Picture 2">
            <a:extLst>
              <a:ext uri="{FF2B5EF4-FFF2-40B4-BE49-F238E27FC236}">
                <a16:creationId xmlns:a16="http://schemas.microsoft.com/office/drawing/2014/main" id="{F5062861-9DF7-4E47-96CD-1E5EF77D4C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5766" y="1648961"/>
            <a:ext cx="2880320" cy="192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63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260648"/>
            <a:ext cx="5022320" cy="714356"/>
          </a:xfrm>
        </p:spPr>
        <p:txBody>
          <a:bodyPr>
            <a:normAutofit fontScale="90000"/>
          </a:bodyPr>
          <a:lstStyle/>
          <a:p>
            <a:r>
              <a:rPr lang="en-GB" b="1" u="sng" dirty="0" smtClean="0">
                <a:latin typeface="Century Gothic" pitchFamily="34" charset="0"/>
              </a:rPr>
              <a:t>Parental Support</a:t>
            </a:r>
            <a:endParaRPr lang="en-US" b="1" u="sng" dirty="0">
              <a:latin typeface="Century Gothic" pitchFamily="34" charset="0"/>
            </a:endParaRPr>
          </a:p>
        </p:txBody>
      </p:sp>
      <p:sp>
        <p:nvSpPr>
          <p:cNvPr id="3" name="Content Placeholder 2"/>
          <p:cNvSpPr>
            <a:spLocks noGrp="1"/>
          </p:cNvSpPr>
          <p:nvPr>
            <p:ph idx="1"/>
          </p:nvPr>
        </p:nvSpPr>
        <p:spPr>
          <a:xfrm>
            <a:off x="314408" y="1163644"/>
            <a:ext cx="8208912" cy="5694356"/>
          </a:xfrm>
        </p:spPr>
        <p:txBody>
          <a:bodyPr>
            <a:normAutofit fontScale="92500" lnSpcReduction="10000"/>
          </a:bodyPr>
          <a:lstStyle/>
          <a:p>
            <a:pPr algn="ctr">
              <a:buNone/>
            </a:pPr>
            <a:r>
              <a:rPr lang="en-GB" sz="2000" dirty="0" smtClean="0">
                <a:latin typeface="Century Gothic" pitchFamily="34" charset="0"/>
              </a:rPr>
              <a:t>     As parents, you play the most vital role in your child’s development in supporting and encouraging your child to reach their full potential.  Please help us to work in partnership to provide your child with the best education possible.</a:t>
            </a:r>
          </a:p>
          <a:p>
            <a:pPr>
              <a:buNone/>
            </a:pPr>
            <a:endParaRPr lang="en-GB" sz="2000" dirty="0" smtClean="0">
              <a:latin typeface="Century Gothic" pitchFamily="34" charset="0"/>
            </a:endParaRPr>
          </a:p>
          <a:p>
            <a:r>
              <a:rPr lang="en-GB" sz="2000" dirty="0" smtClean="0">
                <a:latin typeface="Century Gothic" pitchFamily="34" charset="0"/>
              </a:rPr>
              <a:t>Picture books for you to share with your child – reading records.</a:t>
            </a:r>
          </a:p>
          <a:p>
            <a:pPr marL="0" indent="0">
              <a:buNone/>
            </a:pPr>
            <a:endParaRPr lang="en-GB" sz="2000" dirty="0" smtClean="0">
              <a:latin typeface="Century Gothic" pitchFamily="34" charset="0"/>
            </a:endParaRPr>
          </a:p>
          <a:p>
            <a:r>
              <a:rPr lang="en-GB" sz="2000" dirty="0" smtClean="0">
                <a:latin typeface="Century Gothic" pitchFamily="34" charset="0"/>
              </a:rPr>
              <a:t>Parent information sessions and workshops throughout the year – please attend as many as possible for important information and fun ideas on how to support learning at home.</a:t>
            </a:r>
          </a:p>
          <a:p>
            <a:pPr marL="0" indent="0">
              <a:buNone/>
            </a:pPr>
            <a:endParaRPr lang="en-GB" sz="2000" dirty="0" smtClean="0">
              <a:latin typeface="Century Gothic" pitchFamily="34" charset="0"/>
            </a:endParaRPr>
          </a:p>
          <a:p>
            <a:r>
              <a:rPr lang="en-GB" sz="2000" dirty="0" smtClean="0">
                <a:latin typeface="Century Gothic" pitchFamily="34" charset="0"/>
              </a:rPr>
              <a:t>Curriculum Content and Knowledge maps – to inform you of what your child is learning each half term and key vocabulary and concepts that you can help them to learn. </a:t>
            </a:r>
          </a:p>
          <a:p>
            <a:pPr marL="0" indent="0">
              <a:buNone/>
            </a:pPr>
            <a:endParaRPr lang="en-GB" sz="2000" dirty="0">
              <a:latin typeface="Century Gothic" pitchFamily="34" charset="0"/>
            </a:endParaRPr>
          </a:p>
          <a:p>
            <a:r>
              <a:rPr lang="en-GB" sz="2000" dirty="0" smtClean="0">
                <a:latin typeface="Century Gothic" pitchFamily="34" charset="0"/>
              </a:rPr>
              <a:t> ‘Wow’ star slips and parent voice – use of ‘Seesaw’ online platform for sharing children’s achievements between home and school and improving the support we can offer you for continued home learning. </a:t>
            </a:r>
            <a:endParaRPr lang="en-GB" dirty="0" smtClean="0"/>
          </a:p>
          <a:p>
            <a:pPr>
              <a:buNone/>
            </a:pPr>
            <a:endParaRPr lang="en-GB"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dirty="0" smtClean="0">
                <a:latin typeface="Century Gothic" pitchFamily="34" charset="0"/>
              </a:rPr>
              <a:t>Further Dates</a:t>
            </a:r>
            <a:endParaRPr lang="en-US" b="1" dirty="0">
              <a:latin typeface="Century Gothic" pitchFamily="34" charset="0"/>
            </a:endParaRPr>
          </a:p>
        </p:txBody>
      </p:sp>
      <p:sp>
        <p:nvSpPr>
          <p:cNvPr id="3" name="Content Placeholder 2"/>
          <p:cNvSpPr>
            <a:spLocks noGrp="1"/>
          </p:cNvSpPr>
          <p:nvPr>
            <p:ph idx="1"/>
          </p:nvPr>
        </p:nvSpPr>
        <p:spPr>
          <a:xfrm>
            <a:off x="10050" y="1052736"/>
            <a:ext cx="8964488" cy="5661248"/>
          </a:xfrm>
        </p:spPr>
        <p:txBody>
          <a:bodyPr>
            <a:noAutofit/>
          </a:bodyPr>
          <a:lstStyle/>
          <a:p>
            <a:r>
              <a:rPr lang="en-GB" sz="1700" b="1" u="sng" dirty="0" smtClean="0">
                <a:latin typeface="Century Gothic" panose="020B0502020202020204" pitchFamily="34" charset="0"/>
              </a:rPr>
              <a:t>Home visits- </a:t>
            </a:r>
            <a:r>
              <a:rPr lang="en-GB" sz="1700" dirty="0" smtClean="0">
                <a:latin typeface="Century Gothic" pitchFamily="34" charset="0"/>
              </a:rPr>
              <a:t>Will take place between </a:t>
            </a:r>
            <a:r>
              <a:rPr lang="en-GB" sz="1700" b="1" dirty="0" smtClean="0">
                <a:latin typeface="Century Gothic" pitchFamily="34" charset="0"/>
              </a:rPr>
              <a:t>Thursday 2</a:t>
            </a:r>
            <a:r>
              <a:rPr lang="en-GB" sz="1700" b="1" baseline="30000" dirty="0" smtClean="0">
                <a:latin typeface="Century Gothic" pitchFamily="34" charset="0"/>
              </a:rPr>
              <a:t>nd</a:t>
            </a:r>
            <a:r>
              <a:rPr lang="en-GB" sz="1700" b="1" dirty="0" smtClean="0">
                <a:latin typeface="Century Gothic" pitchFamily="34" charset="0"/>
              </a:rPr>
              <a:t> – Tuesday 7</a:t>
            </a:r>
            <a:r>
              <a:rPr lang="en-GB" sz="1700" b="1" baseline="30000" dirty="0" smtClean="0">
                <a:latin typeface="Century Gothic" pitchFamily="34" charset="0"/>
              </a:rPr>
              <a:t>th</a:t>
            </a:r>
            <a:r>
              <a:rPr lang="en-GB" sz="1700" b="1" dirty="0" smtClean="0">
                <a:latin typeface="Century Gothic" pitchFamily="34" charset="0"/>
              </a:rPr>
              <a:t> September </a:t>
            </a:r>
            <a:r>
              <a:rPr lang="en-GB" sz="1700" dirty="0" smtClean="0">
                <a:latin typeface="Century Gothic" pitchFamily="34" charset="0"/>
              </a:rPr>
              <a:t>2021. Details of what to expect on your home visit have been provided in your welcome pack, along with your appointment time and date. We look forward to meeting you and getting to know you and your child a little better, before their school journey begins!</a:t>
            </a:r>
          </a:p>
          <a:p>
            <a:endParaRPr lang="en-GB" sz="1700" dirty="0" smtClean="0">
              <a:latin typeface="Century Gothic" pitchFamily="34" charset="0"/>
            </a:endParaRPr>
          </a:p>
          <a:p>
            <a:r>
              <a:rPr lang="en-GB" sz="1700" b="1" u="sng" dirty="0" smtClean="0">
                <a:latin typeface="Century Gothic" pitchFamily="34" charset="0"/>
              </a:rPr>
              <a:t>Intake</a:t>
            </a:r>
            <a:r>
              <a:rPr lang="en-GB" sz="1700" dirty="0" smtClean="0">
                <a:latin typeface="Century Gothic" pitchFamily="34" charset="0"/>
              </a:rPr>
              <a:t>- When the children begin school, their start dates will be staggered according to the term they were born or individual needs. This is to ensure that your child’s transition into school is a smooth and happy one! The date that your child is due to start school will be placed within the pack. By the </a:t>
            </a:r>
            <a:r>
              <a:rPr lang="en-GB" sz="1700" b="1" u="sng" dirty="0" smtClean="0">
                <a:latin typeface="Century Gothic" pitchFamily="34" charset="0"/>
              </a:rPr>
              <a:t>20</a:t>
            </a:r>
            <a:r>
              <a:rPr lang="en-GB" sz="1700" b="1" u="sng" baseline="30000" dirty="0" smtClean="0">
                <a:latin typeface="Century Gothic" pitchFamily="34" charset="0"/>
              </a:rPr>
              <a:t>th</a:t>
            </a:r>
            <a:r>
              <a:rPr lang="en-GB" sz="1700" b="1" u="sng" dirty="0" smtClean="0">
                <a:latin typeface="Century Gothic" pitchFamily="34" charset="0"/>
              </a:rPr>
              <a:t> September 2020, </a:t>
            </a:r>
            <a:r>
              <a:rPr lang="en-GB" sz="1700" dirty="0" smtClean="0">
                <a:latin typeface="Century Gothic" pitchFamily="34" charset="0"/>
              </a:rPr>
              <a:t>all children will have entered the setting &amp; will remain full time</a:t>
            </a:r>
          </a:p>
          <a:p>
            <a:pPr marL="0" indent="0">
              <a:buNone/>
            </a:pPr>
            <a:endParaRPr lang="en-GB" sz="1700" dirty="0" smtClean="0">
              <a:latin typeface="Century Gothic" pitchFamily="34" charset="0"/>
            </a:endParaRPr>
          </a:p>
          <a:p>
            <a:r>
              <a:rPr lang="en-GB" sz="1700" b="1" u="sng" dirty="0" smtClean="0">
                <a:latin typeface="Century Gothic" pitchFamily="34" charset="0"/>
              </a:rPr>
              <a:t>Stay &amp; Play </a:t>
            </a:r>
            <a:r>
              <a:rPr lang="en-GB" sz="1700" b="1" u="sng" dirty="0">
                <a:latin typeface="Century Gothic" pitchFamily="34" charset="0"/>
              </a:rPr>
              <a:t>s</a:t>
            </a:r>
            <a:r>
              <a:rPr lang="en-GB" sz="1700" b="1" u="sng" dirty="0" smtClean="0">
                <a:latin typeface="Century Gothic" pitchFamily="34" charset="0"/>
              </a:rPr>
              <a:t>essions </a:t>
            </a:r>
            <a:r>
              <a:rPr lang="en-GB" sz="1700" b="1" dirty="0" smtClean="0">
                <a:latin typeface="Century Gothic" pitchFamily="34" charset="0"/>
              </a:rPr>
              <a:t>– </a:t>
            </a:r>
            <a:r>
              <a:rPr lang="en-GB" sz="1700" dirty="0" smtClean="0">
                <a:latin typeface="Century Gothic" pitchFamily="34" charset="0"/>
              </a:rPr>
              <a:t>due to current restrictions, our planned Stay and Play sessions will not be able to take place before the Summer. However, we have planned some sessions for September, to help your child to become familiar with their new school environment, their teachers and friends before they become full time. These sessions will take place between </a:t>
            </a:r>
            <a:r>
              <a:rPr lang="en-GB" sz="1700" b="1" dirty="0" smtClean="0">
                <a:latin typeface="Century Gothic" pitchFamily="34" charset="0"/>
              </a:rPr>
              <a:t>Wednesday 8</a:t>
            </a:r>
            <a:r>
              <a:rPr lang="en-GB" sz="1700" b="1" baseline="30000" dirty="0" smtClean="0">
                <a:latin typeface="Century Gothic" pitchFamily="34" charset="0"/>
              </a:rPr>
              <a:t>th</a:t>
            </a:r>
            <a:r>
              <a:rPr lang="en-GB" sz="1700" b="1" dirty="0" smtClean="0">
                <a:latin typeface="Century Gothic" pitchFamily="34" charset="0"/>
              </a:rPr>
              <a:t> – Friday 10</a:t>
            </a:r>
            <a:r>
              <a:rPr lang="en-GB" sz="1700" b="1" baseline="30000" dirty="0" smtClean="0">
                <a:latin typeface="Century Gothic" pitchFamily="34" charset="0"/>
              </a:rPr>
              <a:t>th</a:t>
            </a:r>
            <a:r>
              <a:rPr lang="en-GB" sz="1700" b="1" dirty="0" smtClean="0">
                <a:latin typeface="Century Gothic" pitchFamily="34" charset="0"/>
              </a:rPr>
              <a:t> September</a:t>
            </a:r>
            <a:r>
              <a:rPr lang="en-GB" sz="1700" dirty="0" smtClean="0">
                <a:latin typeface="Century Gothic" pitchFamily="34" charset="0"/>
              </a:rPr>
              <a:t>, once all home visits have been completed. Your child will have the opportunity to attend school for a half day session on each of these days, until they begin full time. Please see your pack for more information.  </a:t>
            </a:r>
          </a:p>
          <a:p>
            <a:pPr marL="0" indent="0">
              <a:buNone/>
            </a:pPr>
            <a:r>
              <a:rPr lang="en-GB" sz="1700" dirty="0">
                <a:latin typeface="Century Gothic" panose="020B0502020202020204" pitchFamily="34" charset="0"/>
              </a:rPr>
              <a:t>                                               </a:t>
            </a:r>
            <a:r>
              <a:rPr lang="en-GB" sz="1700" dirty="0"/>
              <a:t>  </a:t>
            </a:r>
            <a:endParaRPr lang="en-GB" sz="1700" dirty="0" smtClean="0">
              <a:latin typeface="Century Gothic"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b="1" u="sng" dirty="0" smtClean="0">
                <a:latin typeface="Century Gothic" pitchFamily="34" charset="0"/>
              </a:rPr>
              <a:t>Further Dates</a:t>
            </a:r>
            <a:endParaRPr lang="en-US" b="1" u="sng" dirty="0">
              <a:latin typeface="Century Gothic" pitchFamily="34" charset="0"/>
            </a:endParaRPr>
          </a:p>
        </p:txBody>
      </p:sp>
      <p:sp>
        <p:nvSpPr>
          <p:cNvPr id="3" name="Content Placeholder 2"/>
          <p:cNvSpPr>
            <a:spLocks noGrp="1"/>
          </p:cNvSpPr>
          <p:nvPr>
            <p:ph idx="1"/>
          </p:nvPr>
        </p:nvSpPr>
        <p:spPr>
          <a:xfrm>
            <a:off x="-108520" y="1143000"/>
            <a:ext cx="9173375" cy="5661248"/>
          </a:xfrm>
        </p:spPr>
        <p:txBody>
          <a:bodyPr>
            <a:normAutofit/>
          </a:bodyPr>
          <a:lstStyle/>
          <a:p>
            <a:pPr algn="ctr"/>
            <a:r>
              <a:rPr lang="en-GB" sz="2000" dirty="0" smtClean="0">
                <a:latin typeface="Century Gothic" pitchFamily="34" charset="0"/>
              </a:rPr>
              <a:t>Although we did have some wonderful transition events planned to support you and your child before their start at school, we have unfortunately had to postpone these due to the ongoing Government restrictions. However,  we hope to be able to hold some of these in September, once the children have settled into school. This will give you the opportunity for you to find out more about what your child’s first year at school will look like, as well as giving us an opportunity to welcome you into our St Margaret’s family!</a:t>
            </a:r>
          </a:p>
          <a:p>
            <a:pPr marL="0" indent="0" algn="ctr">
              <a:buNone/>
            </a:pPr>
            <a:endParaRPr lang="en-GB" sz="2000" dirty="0" smtClean="0">
              <a:latin typeface="Century Gothic" pitchFamily="34" charset="0"/>
            </a:endParaRPr>
          </a:p>
          <a:p>
            <a:pPr algn="ctr">
              <a:buFont typeface="Wingdings" panose="05000000000000000000" pitchFamily="2" charset="2"/>
              <a:buChar char="§"/>
            </a:pPr>
            <a:r>
              <a:rPr lang="en-GB" sz="2000" dirty="0" smtClean="0">
                <a:latin typeface="Century Gothic" pitchFamily="34" charset="0"/>
              </a:rPr>
              <a:t>In September, we will also be sending out further dates for important parent workshops and open days, such as the Read Write </a:t>
            </a:r>
            <a:r>
              <a:rPr lang="en-GB" sz="2000" dirty="0" err="1" smtClean="0">
                <a:latin typeface="Century Gothic" pitchFamily="34" charset="0"/>
              </a:rPr>
              <a:t>Inc</a:t>
            </a:r>
            <a:r>
              <a:rPr lang="en-GB" sz="2000" dirty="0" smtClean="0">
                <a:latin typeface="Century Gothic" pitchFamily="34" charset="0"/>
              </a:rPr>
              <a:t> Workshop. Please attend these if possible as they will be really useful in supporting your child’s development and learning. </a:t>
            </a:r>
            <a:endParaRPr lang="en-GB" sz="2000" dirty="0">
              <a:latin typeface="Century Gothic" pitchFamily="34" charset="0"/>
            </a:endParaRPr>
          </a:p>
          <a:p>
            <a:pPr marL="0" indent="0">
              <a:buNone/>
            </a:pPr>
            <a:r>
              <a:rPr lang="en-GB" sz="2000" dirty="0"/>
              <a:t>                                            </a:t>
            </a:r>
            <a:endParaRPr lang="en-GB" sz="2000" dirty="0" smtClean="0">
              <a:latin typeface="Century Gothic" pitchFamily="34" charset="0"/>
            </a:endParaRPr>
          </a:p>
          <a:p>
            <a:pPr marL="0" indent="0">
              <a:buNone/>
            </a:pPr>
            <a:r>
              <a:rPr lang="en-GB" dirty="0"/>
              <a:t>                                                 </a:t>
            </a:r>
            <a:endParaRPr lang="en-GB" sz="2000" dirty="0" smtClean="0">
              <a:latin typeface="Century Gothic" pitchFamily="34" charset="0"/>
            </a:endParaRPr>
          </a:p>
        </p:txBody>
      </p:sp>
      <p:pic>
        <p:nvPicPr>
          <p:cNvPr id="4" name="Picture 3"/>
          <p:cNvPicPr>
            <a:picLocks noChangeAspect="1"/>
          </p:cNvPicPr>
          <p:nvPr/>
        </p:nvPicPr>
        <p:blipFill>
          <a:blip r:embed="rId2"/>
          <a:stretch>
            <a:fillRect/>
          </a:stretch>
        </p:blipFill>
        <p:spPr>
          <a:xfrm>
            <a:off x="3131840" y="5301208"/>
            <a:ext cx="3096344" cy="1357120"/>
          </a:xfrm>
          <a:prstGeom prst="rect">
            <a:avLst/>
          </a:prstGeom>
        </p:spPr>
      </p:pic>
    </p:spTree>
    <p:extLst>
      <p:ext uri="{BB962C8B-B14F-4D97-AF65-F5344CB8AC3E}">
        <p14:creationId xmlns:p14="http://schemas.microsoft.com/office/powerpoint/2010/main" val="30927503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404664"/>
            <a:ext cx="6912768" cy="707886"/>
          </a:xfrm>
          <a:prstGeom prst="rect">
            <a:avLst/>
          </a:prstGeom>
          <a:noFill/>
        </p:spPr>
        <p:txBody>
          <a:bodyPr wrap="square" rtlCol="0">
            <a:spAutoFit/>
          </a:bodyPr>
          <a:lstStyle/>
          <a:p>
            <a:pPr algn="ctr"/>
            <a:r>
              <a:rPr lang="en-GB" sz="4000" b="1" dirty="0" smtClean="0">
                <a:latin typeface="Century Gothic" panose="020B0502020202020204" pitchFamily="34" charset="0"/>
              </a:rPr>
              <a:t>The Early Years Team</a:t>
            </a:r>
            <a:endParaRPr lang="en-GB" sz="4000" b="1" dirty="0">
              <a:latin typeface="Century Gothic" panose="020B0502020202020204" pitchFamily="34" charset="0"/>
            </a:endParaRPr>
          </a:p>
        </p:txBody>
      </p:sp>
      <p:sp>
        <p:nvSpPr>
          <p:cNvPr id="6" name="TextBox 5"/>
          <p:cNvSpPr txBox="1"/>
          <p:nvPr/>
        </p:nvSpPr>
        <p:spPr>
          <a:xfrm>
            <a:off x="2820936" y="1628800"/>
            <a:ext cx="6660232" cy="2554545"/>
          </a:xfrm>
          <a:prstGeom prst="rect">
            <a:avLst/>
          </a:prstGeom>
          <a:noFill/>
        </p:spPr>
        <p:txBody>
          <a:bodyPr wrap="square" rtlCol="0">
            <a:spAutoFit/>
          </a:bodyPr>
          <a:lstStyle/>
          <a:p>
            <a:pPr algn="ctr"/>
            <a:r>
              <a:rPr lang="en-GB" sz="4000" b="1" u="sng" dirty="0" smtClean="0">
                <a:latin typeface="Century Gothic" panose="020B0502020202020204" pitchFamily="34" charset="0"/>
              </a:rPr>
              <a:t>Mrs Nea</a:t>
            </a:r>
            <a:r>
              <a:rPr lang="en-GB" sz="4000" b="1" u="sng" dirty="0">
                <a:latin typeface="Century Gothic" panose="020B0502020202020204" pitchFamily="34" charset="0"/>
              </a:rPr>
              <a:t>l</a:t>
            </a:r>
            <a:endParaRPr lang="en-GB" sz="4000" b="1" u="sng" dirty="0" smtClean="0">
              <a:latin typeface="Century Gothic" panose="020B0502020202020204" pitchFamily="34" charset="0"/>
            </a:endParaRPr>
          </a:p>
          <a:p>
            <a:pPr algn="ctr"/>
            <a:endParaRPr lang="en-GB" sz="4000" b="1" dirty="0">
              <a:latin typeface="Century Gothic" panose="020B0502020202020204" pitchFamily="34" charset="0"/>
            </a:endParaRPr>
          </a:p>
          <a:p>
            <a:pPr marL="571500" indent="-571500">
              <a:buFont typeface="Arial" panose="020B0604020202020204" pitchFamily="34" charset="0"/>
              <a:buChar char="•"/>
            </a:pPr>
            <a:r>
              <a:rPr lang="en-GB" sz="4000" b="1" dirty="0" smtClean="0">
                <a:latin typeface="Century Gothic" panose="020B0502020202020204" pitchFamily="34" charset="0"/>
              </a:rPr>
              <a:t>EYFS St Clare Class Teacher</a:t>
            </a:r>
            <a:endParaRPr lang="en-GB" sz="4000" b="1" dirty="0">
              <a:latin typeface="Century Gothic" panose="020B0502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3863" t="12458" r="29894" b="31979"/>
          <a:stretch/>
        </p:blipFill>
        <p:spPr>
          <a:xfrm>
            <a:off x="179512" y="1135889"/>
            <a:ext cx="2625012" cy="4222846"/>
          </a:xfrm>
          <a:prstGeom prst="rect">
            <a:avLst/>
          </a:prstGeom>
        </p:spPr>
      </p:pic>
    </p:spTree>
    <p:extLst>
      <p:ext uri="{BB962C8B-B14F-4D97-AF65-F5344CB8AC3E}">
        <p14:creationId xmlns:p14="http://schemas.microsoft.com/office/powerpoint/2010/main" val="855483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548680"/>
            <a:ext cx="8229600" cy="5661248"/>
          </a:xfrm>
        </p:spPr>
        <p:txBody>
          <a:bodyPr>
            <a:normAutofit/>
          </a:bodyPr>
          <a:lstStyle/>
          <a:p>
            <a:pPr marL="0" indent="0" algn="ctr">
              <a:buNone/>
            </a:pPr>
            <a:r>
              <a:rPr lang="en-GB" b="1" u="sng" dirty="0" smtClean="0">
                <a:latin typeface="Century Gothic" pitchFamily="34" charset="0"/>
              </a:rPr>
              <a:t>Class Families</a:t>
            </a:r>
          </a:p>
          <a:p>
            <a:pPr marL="0" indent="0" algn="ctr">
              <a:buNone/>
            </a:pPr>
            <a:r>
              <a:rPr lang="en-GB" dirty="0" smtClean="0">
                <a:latin typeface="Century Gothic" pitchFamily="34" charset="0"/>
              </a:rPr>
              <a:t>St </a:t>
            </a:r>
            <a:r>
              <a:rPr lang="en-GB" dirty="0">
                <a:latin typeface="Century Gothic" pitchFamily="34" charset="0"/>
              </a:rPr>
              <a:t>Bernadette – Miss </a:t>
            </a:r>
            <a:r>
              <a:rPr lang="en-GB" dirty="0" smtClean="0">
                <a:latin typeface="Century Gothic" pitchFamily="34" charset="0"/>
              </a:rPr>
              <a:t>Rosson</a:t>
            </a:r>
          </a:p>
          <a:p>
            <a:pPr marL="0" indent="0" algn="ctr">
              <a:buNone/>
            </a:pPr>
            <a:r>
              <a:rPr lang="en-GB" dirty="0" smtClean="0">
                <a:latin typeface="Century Gothic" pitchFamily="34" charset="0"/>
              </a:rPr>
              <a:t>St Clare – Mrs Neal</a:t>
            </a:r>
          </a:p>
          <a:p>
            <a:pPr marL="0" indent="0" algn="ctr">
              <a:buNone/>
            </a:pPr>
            <a:endParaRPr lang="en-GB" dirty="0">
              <a:latin typeface="Century Gothic" pitchFamily="34" charset="0"/>
            </a:endParaRPr>
          </a:p>
          <a:p>
            <a:pPr marL="0" indent="0" algn="ctr">
              <a:buNone/>
            </a:pPr>
            <a:r>
              <a:rPr lang="en-GB" b="1" dirty="0" smtClean="0">
                <a:latin typeface="Century Gothic" pitchFamily="34" charset="0"/>
              </a:rPr>
              <a:t>We look forward to working with you and the children next year!</a:t>
            </a:r>
          </a:p>
          <a:p>
            <a:pPr marL="0" indent="0" algn="ctr">
              <a:buNone/>
            </a:pPr>
            <a:endParaRPr lang="en-GB" b="1" dirty="0" smtClean="0">
              <a:latin typeface="Century Gothic" pitchFamily="34" charset="0"/>
            </a:endParaRPr>
          </a:p>
          <a:p>
            <a:pPr marL="0" indent="0" algn="ctr">
              <a:buNone/>
            </a:pPr>
            <a:endParaRPr lang="en-GB" dirty="0" smtClean="0">
              <a:latin typeface="Century Gothic" pitchFamily="34" charset="0"/>
            </a:endParaRPr>
          </a:p>
          <a:p>
            <a:pPr marL="0" indent="0" algn="ctr">
              <a:buNone/>
            </a:pPr>
            <a:endParaRPr lang="en-GB" sz="4400" b="1" dirty="0">
              <a:latin typeface="Century Gothic" pitchFamily="34" charset="0"/>
            </a:endParaRPr>
          </a:p>
        </p:txBody>
      </p:sp>
      <p:sp>
        <p:nvSpPr>
          <p:cNvPr id="2" name="5-Point Star 1"/>
          <p:cNvSpPr/>
          <p:nvPr/>
        </p:nvSpPr>
        <p:spPr>
          <a:xfrm>
            <a:off x="899592" y="980728"/>
            <a:ext cx="864096" cy="72008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5-Point Star 3"/>
          <p:cNvSpPr/>
          <p:nvPr/>
        </p:nvSpPr>
        <p:spPr>
          <a:xfrm>
            <a:off x="1619672" y="1700808"/>
            <a:ext cx="864096" cy="7200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6631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404664"/>
            <a:ext cx="6912768" cy="707886"/>
          </a:xfrm>
          <a:prstGeom prst="rect">
            <a:avLst/>
          </a:prstGeom>
          <a:noFill/>
        </p:spPr>
        <p:txBody>
          <a:bodyPr wrap="square" rtlCol="0">
            <a:spAutoFit/>
          </a:bodyPr>
          <a:lstStyle/>
          <a:p>
            <a:pPr algn="ctr"/>
            <a:r>
              <a:rPr lang="en-GB" sz="4000" b="1" dirty="0" smtClean="0">
                <a:latin typeface="Century Gothic" panose="020B0502020202020204" pitchFamily="34" charset="0"/>
              </a:rPr>
              <a:t>The Early Years Team</a:t>
            </a:r>
            <a:endParaRPr lang="en-GB" sz="4000" b="1" dirty="0">
              <a:latin typeface="Century Gothic" panose="020B0502020202020204" pitchFamily="34" charset="0"/>
            </a:endParaRPr>
          </a:p>
        </p:txBody>
      </p:sp>
      <p:sp>
        <p:nvSpPr>
          <p:cNvPr id="6" name="TextBox 5"/>
          <p:cNvSpPr txBox="1"/>
          <p:nvPr/>
        </p:nvSpPr>
        <p:spPr>
          <a:xfrm>
            <a:off x="2483768" y="1628800"/>
            <a:ext cx="6660232" cy="1938992"/>
          </a:xfrm>
          <a:prstGeom prst="rect">
            <a:avLst/>
          </a:prstGeom>
          <a:noFill/>
        </p:spPr>
        <p:txBody>
          <a:bodyPr wrap="square" rtlCol="0">
            <a:spAutoFit/>
          </a:bodyPr>
          <a:lstStyle/>
          <a:p>
            <a:pPr algn="ctr"/>
            <a:r>
              <a:rPr lang="en-GB" sz="4000" b="1" u="sng" dirty="0" smtClean="0">
                <a:latin typeface="Century Gothic" panose="020B0502020202020204" pitchFamily="34" charset="0"/>
              </a:rPr>
              <a:t>Mrs Durkin</a:t>
            </a:r>
          </a:p>
          <a:p>
            <a:pPr algn="ctr"/>
            <a:endParaRPr lang="en-GB" sz="4000" b="1" dirty="0">
              <a:latin typeface="Century Gothic" panose="020B0502020202020204" pitchFamily="34" charset="0"/>
            </a:endParaRPr>
          </a:p>
          <a:p>
            <a:pPr marL="571500" indent="-571500">
              <a:buFont typeface="Arial" panose="020B0604020202020204" pitchFamily="34" charset="0"/>
              <a:buChar char="•"/>
            </a:pPr>
            <a:r>
              <a:rPr lang="en-GB" sz="4000" b="1" dirty="0" smtClean="0">
                <a:latin typeface="Century Gothic" panose="020B0502020202020204" pitchFamily="34" charset="0"/>
              </a:rPr>
              <a:t>Early Years Assistant</a:t>
            </a:r>
            <a:endParaRPr lang="en-GB" sz="4000" b="1" dirty="0">
              <a:latin typeface="Century Gothic" panose="020B0502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9891" t="17611" r="69596" b="49446"/>
          <a:stretch/>
        </p:blipFill>
        <p:spPr>
          <a:xfrm>
            <a:off x="395536" y="1196752"/>
            <a:ext cx="2088232" cy="4337097"/>
          </a:xfrm>
          <a:prstGeom prst="rect">
            <a:avLst/>
          </a:prstGeom>
        </p:spPr>
      </p:pic>
    </p:spTree>
    <p:extLst>
      <p:ext uri="{BB962C8B-B14F-4D97-AF65-F5344CB8AC3E}">
        <p14:creationId xmlns:p14="http://schemas.microsoft.com/office/powerpoint/2010/main" val="1417726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404664"/>
            <a:ext cx="6912768" cy="707886"/>
          </a:xfrm>
          <a:prstGeom prst="rect">
            <a:avLst/>
          </a:prstGeom>
          <a:noFill/>
        </p:spPr>
        <p:txBody>
          <a:bodyPr wrap="square" rtlCol="0">
            <a:spAutoFit/>
          </a:bodyPr>
          <a:lstStyle/>
          <a:p>
            <a:pPr algn="ctr"/>
            <a:r>
              <a:rPr lang="en-GB" sz="4000" b="1" dirty="0" smtClean="0">
                <a:latin typeface="Century Gothic" panose="020B0502020202020204" pitchFamily="34" charset="0"/>
              </a:rPr>
              <a:t>The Early Years Team</a:t>
            </a:r>
            <a:endParaRPr lang="en-GB" sz="4000" b="1" dirty="0">
              <a:latin typeface="Century Gothic" panose="020B0502020202020204" pitchFamily="34" charset="0"/>
            </a:endParaRPr>
          </a:p>
        </p:txBody>
      </p:sp>
      <p:sp>
        <p:nvSpPr>
          <p:cNvPr id="6" name="TextBox 5"/>
          <p:cNvSpPr txBox="1"/>
          <p:nvPr/>
        </p:nvSpPr>
        <p:spPr>
          <a:xfrm>
            <a:off x="2483768" y="1628800"/>
            <a:ext cx="6660232" cy="1938992"/>
          </a:xfrm>
          <a:prstGeom prst="rect">
            <a:avLst/>
          </a:prstGeom>
          <a:noFill/>
        </p:spPr>
        <p:txBody>
          <a:bodyPr wrap="square" rtlCol="0">
            <a:spAutoFit/>
          </a:bodyPr>
          <a:lstStyle/>
          <a:p>
            <a:pPr algn="ctr"/>
            <a:r>
              <a:rPr lang="en-GB" sz="4000" b="1" u="sng" dirty="0" smtClean="0">
                <a:latin typeface="Century Gothic" panose="020B0502020202020204" pitchFamily="34" charset="0"/>
              </a:rPr>
              <a:t>Mrs </a:t>
            </a:r>
            <a:r>
              <a:rPr lang="en-GB" sz="4000" b="1" u="sng" dirty="0" err="1" smtClean="0">
                <a:latin typeface="Century Gothic" panose="020B0502020202020204" pitchFamily="34" charset="0"/>
              </a:rPr>
              <a:t>Balducci</a:t>
            </a:r>
            <a:endParaRPr lang="en-GB" sz="4000" b="1" u="sng" dirty="0" smtClean="0">
              <a:latin typeface="Century Gothic" panose="020B0502020202020204" pitchFamily="34" charset="0"/>
            </a:endParaRPr>
          </a:p>
          <a:p>
            <a:pPr algn="ctr"/>
            <a:endParaRPr lang="en-GB" sz="4000" b="1" dirty="0">
              <a:latin typeface="Century Gothic" panose="020B0502020202020204" pitchFamily="34" charset="0"/>
            </a:endParaRPr>
          </a:p>
          <a:p>
            <a:pPr marL="571500" indent="-571500">
              <a:buFont typeface="Arial" panose="020B0604020202020204" pitchFamily="34" charset="0"/>
              <a:buChar char="•"/>
            </a:pPr>
            <a:r>
              <a:rPr lang="en-GB" sz="4000" b="1" dirty="0" smtClean="0">
                <a:latin typeface="Century Gothic" panose="020B0502020202020204" pitchFamily="34" charset="0"/>
              </a:rPr>
              <a:t>Early Years Assistant</a:t>
            </a:r>
            <a:endParaRPr lang="en-GB" sz="4000" b="1" dirty="0">
              <a:latin typeface="Century Gothic" panose="020B0502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3863" t="12297" r="25873" b="3640"/>
          <a:stretch/>
        </p:blipFill>
        <p:spPr>
          <a:xfrm>
            <a:off x="323528" y="1112550"/>
            <a:ext cx="2160240" cy="4838938"/>
          </a:xfrm>
          <a:prstGeom prst="rect">
            <a:avLst/>
          </a:prstGeom>
        </p:spPr>
      </p:pic>
    </p:spTree>
    <p:extLst>
      <p:ext uri="{BB962C8B-B14F-4D97-AF65-F5344CB8AC3E}">
        <p14:creationId xmlns:p14="http://schemas.microsoft.com/office/powerpoint/2010/main" val="2288577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404664"/>
            <a:ext cx="6912768" cy="707886"/>
          </a:xfrm>
          <a:prstGeom prst="rect">
            <a:avLst/>
          </a:prstGeom>
          <a:noFill/>
        </p:spPr>
        <p:txBody>
          <a:bodyPr wrap="square" rtlCol="0">
            <a:spAutoFit/>
          </a:bodyPr>
          <a:lstStyle/>
          <a:p>
            <a:pPr algn="ctr"/>
            <a:r>
              <a:rPr lang="en-GB" sz="4000" b="1" dirty="0" smtClean="0">
                <a:latin typeface="Century Gothic" panose="020B0502020202020204" pitchFamily="34" charset="0"/>
              </a:rPr>
              <a:t>The Early Years Team</a:t>
            </a:r>
            <a:endParaRPr lang="en-GB" sz="4000" b="1" dirty="0">
              <a:latin typeface="Century Gothic" panose="020B0502020202020204" pitchFamily="34" charset="0"/>
            </a:endParaRPr>
          </a:p>
        </p:txBody>
      </p:sp>
      <p:sp>
        <p:nvSpPr>
          <p:cNvPr id="6" name="TextBox 5"/>
          <p:cNvSpPr txBox="1"/>
          <p:nvPr/>
        </p:nvSpPr>
        <p:spPr>
          <a:xfrm>
            <a:off x="2483768" y="1628800"/>
            <a:ext cx="6660232" cy="1938992"/>
          </a:xfrm>
          <a:prstGeom prst="rect">
            <a:avLst/>
          </a:prstGeom>
          <a:noFill/>
        </p:spPr>
        <p:txBody>
          <a:bodyPr wrap="square" rtlCol="0">
            <a:spAutoFit/>
          </a:bodyPr>
          <a:lstStyle/>
          <a:p>
            <a:pPr algn="ctr"/>
            <a:r>
              <a:rPr lang="en-GB" sz="4000" b="1" u="sng" dirty="0" smtClean="0">
                <a:latin typeface="Century Gothic" panose="020B0502020202020204" pitchFamily="34" charset="0"/>
              </a:rPr>
              <a:t>Mrs Coakley</a:t>
            </a:r>
          </a:p>
          <a:p>
            <a:pPr algn="ctr"/>
            <a:endParaRPr lang="en-GB" sz="4000" b="1" dirty="0">
              <a:latin typeface="Century Gothic" panose="020B0502020202020204" pitchFamily="34" charset="0"/>
            </a:endParaRPr>
          </a:p>
          <a:p>
            <a:pPr marL="571500" indent="-571500">
              <a:buFont typeface="Arial" panose="020B0604020202020204" pitchFamily="34" charset="0"/>
              <a:buChar char="•"/>
            </a:pPr>
            <a:r>
              <a:rPr lang="en-GB" sz="4000" b="1" dirty="0" smtClean="0">
                <a:latin typeface="Century Gothic" panose="020B0502020202020204" pitchFamily="34" charset="0"/>
              </a:rPr>
              <a:t>Teaching Assistant</a:t>
            </a:r>
            <a:endParaRPr lang="en-GB" sz="4000" b="1" dirty="0">
              <a:latin typeface="Century Gothic" panose="020B0502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905" t="7952" r="25874" b="27475"/>
          <a:stretch/>
        </p:blipFill>
        <p:spPr>
          <a:xfrm>
            <a:off x="306760" y="1093969"/>
            <a:ext cx="2177008" cy="4457683"/>
          </a:xfrm>
          <a:prstGeom prst="rect">
            <a:avLst/>
          </a:prstGeom>
        </p:spPr>
      </p:pic>
    </p:spTree>
    <p:extLst>
      <p:ext uri="{BB962C8B-B14F-4D97-AF65-F5344CB8AC3E}">
        <p14:creationId xmlns:p14="http://schemas.microsoft.com/office/powerpoint/2010/main" val="33950275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Rot="1" noChangeArrowheads="1"/>
          </p:cNvSpPr>
          <p:nvPr>
            <p:ph type="title"/>
          </p:nvPr>
        </p:nvSpPr>
        <p:spPr>
          <a:xfrm>
            <a:off x="1187624" y="116632"/>
            <a:ext cx="7124700" cy="923925"/>
          </a:xfrm>
        </p:spPr>
        <p:txBody>
          <a:bodyPr/>
          <a:lstStyle/>
          <a:p>
            <a:pPr algn="ctr" eaLnBrk="1" hangingPunct="1"/>
            <a:r>
              <a:rPr lang="en-GB" altLang="en-US" sz="4000" b="1" dirty="0" smtClean="0">
                <a:latin typeface="Century Gothic" panose="020B0502020202020204" pitchFamily="34" charset="0"/>
                <a:cs typeface="Trebuchet MS" panose="020B0603020202020204" pitchFamily="34" charset="0"/>
              </a:rPr>
              <a:t>Family </a:t>
            </a:r>
            <a:r>
              <a:rPr lang="en-GB" altLang="en-US" sz="4000" b="1" dirty="0" err="1" smtClean="0">
                <a:latin typeface="Century Gothic" panose="020B0502020202020204" pitchFamily="34" charset="0"/>
                <a:cs typeface="Trebuchet MS" panose="020B0603020202020204" pitchFamily="34" charset="0"/>
              </a:rPr>
              <a:t>Worke</a:t>
            </a:r>
            <a:r>
              <a:rPr lang="pl-PL" altLang="en-US" sz="4000" b="1" dirty="0" smtClean="0">
                <a:latin typeface="Century Gothic" panose="020B0502020202020204" pitchFamily="34" charset="0"/>
                <a:cs typeface="Trebuchet MS" panose="020B0603020202020204" pitchFamily="34" charset="0"/>
              </a:rPr>
              <a:t>rs</a:t>
            </a:r>
            <a:endParaRPr lang="en-US" altLang="en-US" sz="4000" b="1" dirty="0" smtClean="0">
              <a:latin typeface="Century Gothic" panose="020B0502020202020204" pitchFamily="34" charset="0"/>
              <a:cs typeface="Trebuchet MS" panose="020B0603020202020204" pitchFamily="34" charset="0"/>
            </a:endParaRPr>
          </a:p>
        </p:txBody>
      </p:sp>
      <p:sp>
        <p:nvSpPr>
          <p:cNvPr id="6" name="TextBox 5"/>
          <p:cNvSpPr txBox="1"/>
          <p:nvPr/>
        </p:nvSpPr>
        <p:spPr>
          <a:xfrm>
            <a:off x="266850" y="1268760"/>
            <a:ext cx="8769646" cy="2554545"/>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latin typeface="Century Gothic" panose="020B0502020202020204" pitchFamily="34" charset="0"/>
              </a:rPr>
              <a:t>Our role is to assist families in a range of areas including accessing support in the wider community, home learning, behaviour management and supporting general home life.</a:t>
            </a:r>
          </a:p>
          <a:p>
            <a:pPr marL="285750" indent="-285750">
              <a:buFont typeface="Arial" panose="020B0604020202020204" pitchFamily="34" charset="0"/>
              <a:buChar char="•"/>
            </a:pPr>
            <a:endParaRPr lang="en-GB" sz="2000" dirty="0" smtClean="0">
              <a:latin typeface="Century Gothic" panose="020B0502020202020204" pitchFamily="34" charset="0"/>
            </a:endParaRPr>
          </a:p>
          <a:p>
            <a:pPr marL="285750" indent="-285750">
              <a:buFont typeface="Arial" panose="020B0604020202020204" pitchFamily="34" charset="0"/>
              <a:buChar char="•"/>
            </a:pPr>
            <a:r>
              <a:rPr lang="en-GB" sz="2000" dirty="0" smtClean="0">
                <a:latin typeface="Century Gothic" panose="020B0502020202020204" pitchFamily="34" charset="0"/>
              </a:rPr>
              <a:t>We also usually run stay and play sessions and parent workshops throughout the year, which we hope to begin again over the next year. We would love for you to join us for these and will send out information once we are able to run these for you again!</a:t>
            </a:r>
            <a:endParaRPr lang="en-GB" sz="2000" dirty="0">
              <a:latin typeface="Century Gothic" panose="020B0502020202020204" pitchFamily="34" charset="0"/>
            </a:endParaRPr>
          </a:p>
        </p:txBody>
      </p:sp>
      <p:pic>
        <p:nvPicPr>
          <p:cNvPr id="8" name="Picture 5" descr="J:\DCIM\119_FUJI\DSCF9306.JPG"/>
          <p:cNvPicPr>
            <a:picLocks noChangeAspect="1" noChangeArrowheads="1"/>
          </p:cNvPicPr>
          <p:nvPr/>
        </p:nvPicPr>
        <p:blipFill>
          <a:blip r:embed="rId2">
            <a:extLst>
              <a:ext uri="{28A0092B-C50C-407E-A947-70E740481C1C}">
                <a14:useLocalDpi xmlns:a14="http://schemas.microsoft.com/office/drawing/2010/main" val="0"/>
              </a:ext>
            </a:extLst>
          </a:blip>
          <a:srcRect l="8888" t="25833" r="10001" b="16389"/>
          <a:stretch>
            <a:fillRect/>
          </a:stretch>
        </p:blipFill>
        <p:spPr bwMode="auto">
          <a:xfrm>
            <a:off x="5497265" y="3853367"/>
            <a:ext cx="1887538" cy="241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187624" y="6263153"/>
            <a:ext cx="3507718" cy="461665"/>
          </a:xfrm>
          <a:prstGeom prst="rect">
            <a:avLst/>
          </a:prstGeom>
          <a:noFill/>
        </p:spPr>
        <p:txBody>
          <a:bodyPr wrap="square" rtlCol="0">
            <a:spAutoFit/>
          </a:bodyPr>
          <a:lstStyle/>
          <a:p>
            <a:r>
              <a:rPr lang="en-GB" sz="2400" b="1" dirty="0" smtClean="0">
                <a:latin typeface="Century Gothic" panose="020B0502020202020204" pitchFamily="34" charset="0"/>
              </a:rPr>
              <a:t>Julie </a:t>
            </a:r>
            <a:r>
              <a:rPr lang="en-GB" sz="2400" b="1" dirty="0" err="1" smtClean="0">
                <a:latin typeface="Century Gothic" panose="020B0502020202020204" pitchFamily="34" charset="0"/>
              </a:rPr>
              <a:t>Barnaville</a:t>
            </a:r>
            <a:endParaRPr lang="en-GB" sz="2400" b="1" dirty="0">
              <a:latin typeface="Century Gothic" panose="020B0502020202020204" pitchFamily="34" charset="0"/>
            </a:endParaRPr>
          </a:p>
        </p:txBody>
      </p:sp>
      <p:sp>
        <p:nvSpPr>
          <p:cNvPr id="10" name="TextBox 9"/>
          <p:cNvSpPr txBox="1"/>
          <p:nvPr/>
        </p:nvSpPr>
        <p:spPr>
          <a:xfrm>
            <a:off x="5528778" y="6296456"/>
            <a:ext cx="3507718" cy="461665"/>
          </a:xfrm>
          <a:prstGeom prst="rect">
            <a:avLst/>
          </a:prstGeom>
          <a:noFill/>
        </p:spPr>
        <p:txBody>
          <a:bodyPr wrap="square" rtlCol="0">
            <a:spAutoFit/>
          </a:bodyPr>
          <a:lstStyle/>
          <a:p>
            <a:r>
              <a:rPr lang="en-GB" sz="2400" b="1" dirty="0" smtClean="0">
                <a:latin typeface="Century Gothic" panose="020B0502020202020204" pitchFamily="34" charset="0"/>
              </a:rPr>
              <a:t>Julie Wiles</a:t>
            </a:r>
            <a:endParaRPr lang="en-GB" sz="2400" b="1" dirty="0">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70663" y="4128298"/>
            <a:ext cx="2410185" cy="1800200"/>
          </a:xfrm>
          <a:prstGeom prst="rect">
            <a:avLst/>
          </a:prstGeom>
        </p:spPr>
      </p:pic>
    </p:spTree>
    <p:extLst>
      <p:ext uri="{BB962C8B-B14F-4D97-AF65-F5344CB8AC3E}">
        <p14:creationId xmlns:p14="http://schemas.microsoft.com/office/powerpoint/2010/main" val="1860148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a:xfrm>
            <a:off x="251520" y="-128811"/>
            <a:ext cx="8510588" cy="1325563"/>
          </a:xfrm>
        </p:spPr>
        <p:txBody>
          <a:bodyPr>
            <a:normAutofit/>
          </a:bodyPr>
          <a:lstStyle/>
          <a:p>
            <a:pPr algn="ctr" eaLnBrk="1" hangingPunct="1"/>
            <a:r>
              <a:rPr lang="en-GB" altLang="en-US" sz="4000" b="1" dirty="0" smtClean="0">
                <a:latin typeface="Century Gothic" panose="020B0502020202020204" pitchFamily="34" charset="0"/>
                <a:cs typeface="Trebuchet MS" panose="020B0603020202020204" pitchFamily="34" charset="0"/>
              </a:rPr>
              <a:t>Uniform</a:t>
            </a:r>
          </a:p>
        </p:txBody>
      </p:sp>
      <p:sp>
        <p:nvSpPr>
          <p:cNvPr id="128003" name="Rectangle 3"/>
          <p:cNvSpPr>
            <a:spLocks noGrp="1" noRot="1" noChangeArrowheads="1"/>
          </p:cNvSpPr>
          <p:nvPr>
            <p:ph type="body" sz="half" idx="1"/>
          </p:nvPr>
        </p:nvSpPr>
        <p:spPr>
          <a:xfrm>
            <a:off x="274865" y="1052736"/>
            <a:ext cx="4945207" cy="5485582"/>
          </a:xfrm>
        </p:spPr>
        <p:txBody>
          <a:bodyPr rtlCol="0">
            <a:noAutofit/>
          </a:bodyPr>
          <a:lstStyle/>
          <a:p>
            <a:pPr>
              <a:lnSpc>
                <a:spcPct val="80000"/>
              </a:lnSpc>
              <a:buClr>
                <a:schemeClr val="tx1">
                  <a:lumMod val="75000"/>
                  <a:lumOff val="25000"/>
                </a:schemeClr>
              </a:buClr>
              <a:defRPr/>
            </a:pPr>
            <a:r>
              <a:rPr lang="en-GB" sz="2400" dirty="0" smtClean="0">
                <a:latin typeface="Century Gothic" panose="020B0502020202020204" pitchFamily="34" charset="0"/>
              </a:rPr>
              <a:t>White polo shirt</a:t>
            </a:r>
          </a:p>
          <a:p>
            <a:pPr>
              <a:lnSpc>
                <a:spcPct val="80000"/>
              </a:lnSpc>
              <a:buClr>
                <a:schemeClr val="tx1">
                  <a:lumMod val="75000"/>
                  <a:lumOff val="25000"/>
                </a:schemeClr>
              </a:buClr>
              <a:defRPr/>
            </a:pPr>
            <a:r>
              <a:rPr lang="en-GB" sz="2400" dirty="0" smtClean="0">
                <a:latin typeface="Century Gothic" panose="020B0502020202020204" pitchFamily="34" charset="0"/>
              </a:rPr>
              <a:t>Grey trousers or skirt</a:t>
            </a:r>
          </a:p>
          <a:p>
            <a:pPr>
              <a:lnSpc>
                <a:spcPct val="80000"/>
              </a:lnSpc>
              <a:buClr>
                <a:schemeClr val="tx1">
                  <a:lumMod val="75000"/>
                  <a:lumOff val="25000"/>
                </a:schemeClr>
              </a:buClr>
              <a:defRPr/>
            </a:pPr>
            <a:r>
              <a:rPr lang="en-GB" sz="2400" dirty="0" smtClean="0">
                <a:latin typeface="Century Gothic" panose="020B0502020202020204" pitchFamily="34" charset="0"/>
              </a:rPr>
              <a:t>Green school jumper with logo</a:t>
            </a:r>
          </a:p>
          <a:p>
            <a:pPr>
              <a:lnSpc>
                <a:spcPct val="80000"/>
              </a:lnSpc>
              <a:buClr>
                <a:schemeClr val="tx1">
                  <a:lumMod val="75000"/>
                  <a:lumOff val="25000"/>
                </a:schemeClr>
              </a:buClr>
              <a:defRPr/>
            </a:pPr>
            <a:r>
              <a:rPr lang="en-GB" sz="2400" dirty="0" smtClean="0">
                <a:latin typeface="Century Gothic" panose="020B0502020202020204" pitchFamily="34" charset="0"/>
              </a:rPr>
              <a:t>Smart school shoes</a:t>
            </a:r>
          </a:p>
          <a:p>
            <a:pPr>
              <a:lnSpc>
                <a:spcPct val="80000"/>
              </a:lnSpc>
              <a:buClr>
                <a:schemeClr val="tx1">
                  <a:lumMod val="75000"/>
                  <a:lumOff val="25000"/>
                </a:schemeClr>
              </a:buClr>
              <a:defRPr/>
            </a:pPr>
            <a:r>
              <a:rPr lang="en-GB" sz="2400" dirty="0" smtClean="0">
                <a:latin typeface="Century Gothic" panose="020B0502020202020204" pitchFamily="34" charset="0"/>
              </a:rPr>
              <a:t>Long hair needs to be tied up </a:t>
            </a:r>
          </a:p>
          <a:p>
            <a:pPr>
              <a:lnSpc>
                <a:spcPct val="80000"/>
              </a:lnSpc>
              <a:buClr>
                <a:schemeClr val="tx1">
                  <a:lumMod val="75000"/>
                  <a:lumOff val="25000"/>
                </a:schemeClr>
              </a:buClr>
              <a:defRPr/>
            </a:pPr>
            <a:r>
              <a:rPr lang="en-GB" sz="2400" dirty="0" smtClean="0">
                <a:latin typeface="Century Gothic" panose="020B0502020202020204" pitchFamily="34" charset="0"/>
              </a:rPr>
              <a:t>Small stud earrings only</a:t>
            </a:r>
          </a:p>
          <a:p>
            <a:pPr>
              <a:lnSpc>
                <a:spcPct val="80000"/>
              </a:lnSpc>
              <a:buClr>
                <a:schemeClr val="tx1">
                  <a:lumMod val="75000"/>
                  <a:lumOff val="25000"/>
                </a:schemeClr>
              </a:buClr>
              <a:defRPr/>
            </a:pPr>
            <a:r>
              <a:rPr lang="en-GB" sz="2400" dirty="0" smtClean="0">
                <a:latin typeface="Century Gothic" panose="020B0502020202020204" pitchFamily="34" charset="0"/>
              </a:rPr>
              <a:t>School book bag</a:t>
            </a:r>
          </a:p>
          <a:p>
            <a:pPr marL="0" indent="0">
              <a:lnSpc>
                <a:spcPct val="80000"/>
              </a:lnSpc>
              <a:buClr>
                <a:schemeClr val="tx1">
                  <a:lumMod val="75000"/>
                  <a:lumOff val="25000"/>
                </a:schemeClr>
              </a:buClr>
              <a:buNone/>
              <a:defRPr/>
            </a:pPr>
            <a:endParaRPr lang="en-GB" sz="2400" dirty="0">
              <a:latin typeface="Century Gothic" panose="020B0502020202020204" pitchFamily="34" charset="0"/>
            </a:endParaRPr>
          </a:p>
          <a:p>
            <a:pPr marL="0" indent="0">
              <a:lnSpc>
                <a:spcPct val="80000"/>
              </a:lnSpc>
              <a:buClr>
                <a:schemeClr val="tx1">
                  <a:lumMod val="75000"/>
                  <a:lumOff val="25000"/>
                </a:schemeClr>
              </a:buClr>
              <a:buNone/>
              <a:defRPr/>
            </a:pPr>
            <a:r>
              <a:rPr lang="en-GB" sz="2400" b="1" u="sng" dirty="0" smtClean="0">
                <a:latin typeface="Century Gothic" panose="020B0502020202020204" pitchFamily="34" charset="0"/>
              </a:rPr>
              <a:t>PE kit</a:t>
            </a:r>
          </a:p>
          <a:p>
            <a:pPr>
              <a:lnSpc>
                <a:spcPct val="80000"/>
              </a:lnSpc>
              <a:buClr>
                <a:schemeClr val="tx1">
                  <a:lumMod val="75000"/>
                  <a:lumOff val="25000"/>
                </a:schemeClr>
              </a:buClr>
              <a:defRPr/>
            </a:pPr>
            <a:r>
              <a:rPr lang="en-GB" sz="2400" dirty="0" smtClean="0">
                <a:latin typeface="Century Gothic" panose="020B0502020202020204" pitchFamily="34" charset="0"/>
              </a:rPr>
              <a:t>Green shorts</a:t>
            </a:r>
          </a:p>
          <a:p>
            <a:pPr>
              <a:lnSpc>
                <a:spcPct val="80000"/>
              </a:lnSpc>
              <a:buClr>
                <a:schemeClr val="tx1">
                  <a:lumMod val="75000"/>
                  <a:lumOff val="25000"/>
                </a:schemeClr>
              </a:buClr>
              <a:defRPr/>
            </a:pPr>
            <a:r>
              <a:rPr lang="en-GB" sz="2400" dirty="0" smtClean="0">
                <a:latin typeface="Century Gothic" panose="020B0502020202020204" pitchFamily="34" charset="0"/>
              </a:rPr>
              <a:t>White t-shirt</a:t>
            </a:r>
          </a:p>
          <a:p>
            <a:pPr>
              <a:lnSpc>
                <a:spcPct val="80000"/>
              </a:lnSpc>
              <a:buClr>
                <a:schemeClr val="tx1">
                  <a:lumMod val="75000"/>
                  <a:lumOff val="25000"/>
                </a:schemeClr>
              </a:buClr>
              <a:defRPr/>
            </a:pPr>
            <a:r>
              <a:rPr lang="en-GB" sz="2400" dirty="0" smtClean="0">
                <a:latin typeface="Century Gothic" panose="020B0502020202020204" pitchFamily="34" charset="0"/>
              </a:rPr>
              <a:t>Plimsolls</a:t>
            </a:r>
          </a:p>
          <a:p>
            <a:pPr>
              <a:lnSpc>
                <a:spcPct val="80000"/>
              </a:lnSpc>
              <a:buClr>
                <a:schemeClr val="tx1">
                  <a:lumMod val="75000"/>
                  <a:lumOff val="25000"/>
                </a:schemeClr>
              </a:buClr>
              <a:defRPr/>
            </a:pPr>
            <a:r>
              <a:rPr lang="en-GB" sz="2400" dirty="0" smtClean="0">
                <a:latin typeface="Century Gothic" panose="020B0502020202020204" pitchFamily="34" charset="0"/>
              </a:rPr>
              <a:t>Earrings – small studs only. Please remove on PE days for health and safety purposes.</a:t>
            </a:r>
          </a:p>
          <a:p>
            <a:pPr>
              <a:lnSpc>
                <a:spcPct val="80000"/>
              </a:lnSpc>
              <a:buClr>
                <a:schemeClr val="tx1">
                  <a:lumMod val="75000"/>
                  <a:lumOff val="25000"/>
                </a:schemeClr>
              </a:buClr>
              <a:defRPr/>
            </a:pPr>
            <a:endParaRPr lang="en-GB" sz="2400" dirty="0" smtClean="0">
              <a:latin typeface="Century Gothic" panose="020B0502020202020204" pitchFamily="34" charset="0"/>
            </a:endParaRPr>
          </a:p>
          <a:p>
            <a:pPr>
              <a:lnSpc>
                <a:spcPct val="80000"/>
              </a:lnSpc>
              <a:buClr>
                <a:schemeClr val="tx1">
                  <a:lumMod val="75000"/>
                  <a:lumOff val="25000"/>
                </a:schemeClr>
              </a:buClr>
              <a:defRPr/>
            </a:pPr>
            <a:endParaRPr lang="en-GB" sz="2400" dirty="0" smtClean="0">
              <a:latin typeface="Century Gothic" panose="020B0502020202020204" pitchFamily="34" charset="0"/>
            </a:endParaRPr>
          </a:p>
          <a:p>
            <a:pPr>
              <a:lnSpc>
                <a:spcPct val="80000"/>
              </a:lnSpc>
              <a:buClr>
                <a:schemeClr val="tx1">
                  <a:lumMod val="75000"/>
                  <a:lumOff val="25000"/>
                </a:schemeClr>
              </a:buClr>
              <a:defRPr/>
            </a:pPr>
            <a:r>
              <a:rPr lang="en-GB" sz="2400" dirty="0" smtClean="0">
                <a:latin typeface="Century Gothic" panose="020B0502020202020204" pitchFamily="34" charset="0"/>
              </a:rPr>
              <a:t>Encourage independence</a:t>
            </a:r>
          </a:p>
        </p:txBody>
      </p:sp>
      <p:pic>
        <p:nvPicPr>
          <p:cNvPr id="53252" name="Picture 7" descr="\\win2k3srv\saldorino$\My Pictures\2012-09-18 week 17.09.12\week 17.09.12 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00" y="-9601200"/>
            <a:ext cx="38401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stmargarets.luton.sch.uk/_site/data/files/images/content/uniform/8A0C7BE7F18DE0360241F7EFF8E3EBB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1766" y="902233"/>
            <a:ext cx="1576762" cy="3757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tmargarets.luton.sch.uk/_site/data/files/images/content/uniform/6076DDDDC29758C2A09B30FBAF85F39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2186" y="2348880"/>
            <a:ext cx="1659922" cy="375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171746"/>
      </p:ext>
    </p:extLst>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4273</TotalTime>
  <Words>3385</Words>
  <Application>Microsoft Office PowerPoint</Application>
  <PresentationFormat>On-screen Show (4:3)</PresentationFormat>
  <Paragraphs>282</Paragraphs>
  <Slides>40</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Century Gothic</vt:lpstr>
      <vt:lpstr>Comic Sans MS</vt:lpstr>
      <vt:lpstr>Roboto</vt:lpstr>
      <vt:lpstr>Trebuchet MS</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Workers</vt:lpstr>
      <vt:lpstr>Uniform</vt:lpstr>
      <vt:lpstr>Uniform</vt:lpstr>
      <vt:lpstr>School Hours </vt:lpstr>
      <vt:lpstr>Lunch Time </vt:lpstr>
      <vt:lpstr>PowerPoint Presentation</vt:lpstr>
      <vt:lpstr>   A day at St Margaret’s...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 &amp; Language</vt:lpstr>
      <vt:lpstr>Personal, Social &amp; Emotional Development</vt:lpstr>
      <vt:lpstr>Physical Development</vt:lpstr>
      <vt:lpstr>    Mathematics         </vt:lpstr>
      <vt:lpstr>Shape, Space &amp; Measure</vt:lpstr>
      <vt:lpstr>PowerPoint Presentation</vt:lpstr>
      <vt:lpstr> Understanding the World</vt:lpstr>
      <vt:lpstr>Expressive Art &amp; Design</vt:lpstr>
      <vt:lpstr> </vt:lpstr>
      <vt:lpstr> </vt:lpstr>
      <vt:lpstr>PowerPoint Presentation</vt:lpstr>
      <vt:lpstr>PowerPoint Presentation</vt:lpstr>
      <vt:lpstr>PowerPoint Presentation</vt:lpstr>
      <vt:lpstr>PowerPoint Presentation</vt:lpstr>
      <vt:lpstr>Parental Support</vt:lpstr>
      <vt:lpstr>Further Dates</vt:lpstr>
      <vt:lpstr>Further Dates</vt:lpstr>
      <vt:lpstr>PowerPoint Presentation</vt:lpstr>
    </vt:vector>
  </TitlesOfParts>
  <Company>Your Company Name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Mark Making in  Foundation Stage</dc:title>
  <dc:creator>Your User Name</dc:creator>
  <cp:lastModifiedBy>Danielle Rosson</cp:lastModifiedBy>
  <cp:revision>649</cp:revision>
  <dcterms:created xsi:type="dcterms:W3CDTF">2010-01-12T18:15:06Z</dcterms:created>
  <dcterms:modified xsi:type="dcterms:W3CDTF">2021-07-06T19:41:55Z</dcterms:modified>
</cp:coreProperties>
</file>